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88825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40" d="100"/>
          <a:sy n="140" d="100"/>
        </p:scale>
        <p:origin x="100" y="3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4/21/2026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E101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48640" y="2377440"/>
            <a:ext cx="10972800" cy="13716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7200" b="1">
                <a:solidFill>
                  <a:srgbClr val="EEF2F7"/>
                </a:solidFill>
                <a:latin typeface="Calibri"/>
              </a:rPr>
              <a:t>Loose Is Just Loose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3749039"/>
            <a:ext cx="10972800" cy="6400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800" b="0">
                <a:solidFill>
                  <a:srgbClr val="3DE0A8"/>
                </a:solidFill>
                <a:latin typeface="Calibri"/>
              </a:rPr>
              <a:t>Why your HUD stats are lying to you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4937760"/>
            <a:ext cx="10972800" cy="457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1600" b="0">
                <a:solidFill>
                  <a:srgbClr val="8A93A8"/>
                </a:solidFill>
                <a:latin typeface="Calibri"/>
              </a:rPr>
              <a:t>1,076 players · 3 ACR tournament DBs · decile analysis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217920"/>
            <a:ext cx="10972800" cy="3657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1200" b="0">
                <a:solidFill>
                  <a:srgbClr val="8A93A8"/>
                </a:solidFill>
                <a:latin typeface="Calibri"/>
              </a:rPr>
              <a:t>ClarityPoker — 2026-04-21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E101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10972800" cy="8229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3600" b="1">
                <a:solidFill>
                  <a:srgbClr val="EEF2F7"/>
                </a:solidFill>
                <a:latin typeface="Calibri"/>
              </a:rPr>
              <a:t>What we've been told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097280"/>
            <a:ext cx="10972800" cy="5486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0">
                <a:solidFill>
                  <a:srgbClr val="8A93A8"/>
                </a:solidFill>
                <a:latin typeface="Calibri"/>
              </a:rPr>
              <a:t>HUD stats worship — the standard poker-study gospel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478507"/>
            <a:ext cx="6747453" cy="29238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2200">
                <a:solidFill>
                  <a:srgbClr val="EEF2F7"/>
                </a:solidFill>
                <a:latin typeface="Calibri"/>
              </a:rPr>
              <a:t>•  VPIP high → loose → bad player</a:t>
            </a:r>
          </a:p>
          <a:p>
            <a:pPr>
              <a:spcAft>
                <a:spcPts val="600"/>
              </a:spcAft>
            </a:pPr>
            <a:r>
              <a:rPr sz="2200">
                <a:solidFill>
                  <a:srgbClr val="EEF2F7"/>
                </a:solidFill>
                <a:latin typeface="Calibri"/>
              </a:rPr>
              <a:t>•  PFR low → passive → bad player</a:t>
            </a:r>
          </a:p>
          <a:p>
            <a:pPr>
              <a:spcAft>
                <a:spcPts val="600"/>
              </a:spcAft>
            </a:pPr>
            <a:r>
              <a:rPr sz="2200">
                <a:solidFill>
                  <a:srgbClr val="EEF2F7"/>
                </a:solidFill>
                <a:latin typeface="Calibri"/>
              </a:rPr>
              <a:t>•  Fold-to-3Bet high → tight → pays attention (good)</a:t>
            </a:r>
          </a:p>
          <a:p>
            <a:pPr>
              <a:spcAft>
                <a:spcPts val="600"/>
              </a:spcAft>
            </a:pPr>
            <a:r>
              <a:rPr sz="2200">
                <a:solidFill>
                  <a:srgbClr val="EEF2F7"/>
                </a:solidFill>
                <a:latin typeface="Calibri"/>
              </a:rPr>
              <a:t>•  AF low → weak → exploitable</a:t>
            </a:r>
          </a:p>
          <a:p>
            <a:pPr>
              <a:spcAft>
                <a:spcPts val="600"/>
              </a:spcAft>
            </a:pPr>
            <a:r>
              <a:rPr sz="2200">
                <a:solidFill>
                  <a:srgbClr val="EEF2F7"/>
                </a:solidFill>
                <a:latin typeface="Calibri"/>
              </a:rPr>
              <a:t>•  Wide gap (VPIP−PFR) → flatter → losing</a:t>
            </a:r>
          </a:p>
          <a:p>
            <a:pPr>
              <a:spcAft>
                <a:spcPts val="600"/>
              </a:spcAft>
            </a:pPr>
            <a:endParaRPr sz="2200">
              <a:solidFill>
                <a:srgbClr val="EEF2F7"/>
              </a:solidFill>
              <a:latin typeface="Calibri"/>
            </a:endParaRPr>
          </a:p>
          <a:p>
            <a:pPr>
              <a:spcAft>
                <a:spcPts val="600"/>
              </a:spcAft>
            </a:pPr>
            <a:r>
              <a:rPr sz="2200">
                <a:solidFill>
                  <a:srgbClr val="EEF2F7"/>
                </a:solidFill>
                <a:latin typeface="Calibri"/>
              </a:rPr>
              <a:t>•  Every stat is a verdict. Every number tells you the skill.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E67FE0B-B2AF-3E4D-884B-3874D95932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82201" y="110338"/>
            <a:ext cx="4723363" cy="6747662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E101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CE729A3-1C60-48B6-ADEA-E885649A2C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895" y="1554480"/>
            <a:ext cx="3575191" cy="510741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48640" y="365760"/>
            <a:ext cx="10972800" cy="8229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3600" b="1">
                <a:solidFill>
                  <a:srgbClr val="EEF2F7"/>
                </a:solidFill>
                <a:latin typeface="Calibri"/>
              </a:rPr>
              <a:t>The sample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097280"/>
            <a:ext cx="10972800" cy="5486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0">
                <a:solidFill>
                  <a:srgbClr val="8A93A8"/>
                </a:solidFill>
                <a:latin typeface="Calibri"/>
              </a:rPr>
              <a:t>Real data, not textbook theory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85314" y="1486436"/>
            <a:ext cx="7815618" cy="32624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2200" dirty="0">
                <a:solidFill>
                  <a:srgbClr val="EEF2F7"/>
                </a:solidFill>
                <a:latin typeface="Calibri"/>
              </a:rPr>
              <a:t>•  </a:t>
            </a:r>
            <a:r>
              <a:rPr lang="en-US" sz="2200" dirty="0">
                <a:solidFill>
                  <a:srgbClr val="EEF2F7"/>
                </a:solidFill>
                <a:latin typeface="Calibri"/>
              </a:rPr>
              <a:t>4</a:t>
            </a:r>
            <a:r>
              <a:rPr sz="2200" dirty="0">
                <a:solidFill>
                  <a:srgbClr val="EEF2F7"/>
                </a:solidFill>
                <a:latin typeface="Calibri"/>
              </a:rPr>
              <a:t> tournament-player </a:t>
            </a:r>
            <a:r>
              <a:rPr sz="2200" dirty="0" err="1">
                <a:solidFill>
                  <a:srgbClr val="EEF2F7"/>
                </a:solidFill>
                <a:latin typeface="Calibri"/>
              </a:rPr>
              <a:t>PokerTracker</a:t>
            </a:r>
            <a:r>
              <a:rPr sz="2200" dirty="0">
                <a:solidFill>
                  <a:srgbClr val="EEF2F7"/>
                </a:solidFill>
                <a:latin typeface="Calibri"/>
              </a:rPr>
              <a:t> 4 databases</a:t>
            </a:r>
          </a:p>
          <a:p>
            <a:pPr>
              <a:spcAft>
                <a:spcPts val="600"/>
              </a:spcAft>
            </a:pPr>
            <a:r>
              <a:rPr sz="2200" dirty="0">
                <a:solidFill>
                  <a:srgbClr val="EEF2F7"/>
                </a:solidFill>
                <a:latin typeface="Calibri"/>
              </a:rPr>
              <a:t>•  </a:t>
            </a:r>
            <a:r>
              <a:rPr sz="2200" dirty="0" err="1">
                <a:solidFill>
                  <a:srgbClr val="EEF2F7"/>
                </a:solidFill>
                <a:latin typeface="Calibri"/>
              </a:rPr>
              <a:t>bassguy</a:t>
            </a:r>
            <a:r>
              <a:rPr sz="2200" dirty="0">
                <a:solidFill>
                  <a:srgbClr val="EEF2F7"/>
                </a:solidFill>
                <a:latin typeface="Calibri"/>
              </a:rPr>
              <a:t> + </a:t>
            </a:r>
            <a:r>
              <a:rPr lang="en-US" sz="2200" dirty="0">
                <a:solidFill>
                  <a:srgbClr val="EEF2F7"/>
                </a:solidFill>
                <a:latin typeface="Calibri"/>
              </a:rPr>
              <a:t>3</a:t>
            </a:r>
            <a:r>
              <a:rPr sz="2200" dirty="0">
                <a:solidFill>
                  <a:srgbClr val="EEF2F7"/>
                </a:solidFill>
                <a:latin typeface="Calibri"/>
              </a:rPr>
              <a:t> uploaded friend DBs (ACR)</a:t>
            </a:r>
          </a:p>
          <a:p>
            <a:pPr>
              <a:spcAft>
                <a:spcPts val="600"/>
              </a:spcAft>
            </a:pPr>
            <a:r>
              <a:rPr sz="2200" dirty="0">
                <a:solidFill>
                  <a:srgbClr val="EEF2F7"/>
                </a:solidFill>
                <a:latin typeface="Calibri"/>
              </a:rPr>
              <a:t>•  1,076 unique player names with ≥1,000 combined hands</a:t>
            </a:r>
          </a:p>
          <a:p>
            <a:pPr>
              <a:spcAft>
                <a:spcPts val="600"/>
              </a:spcAft>
            </a:pPr>
            <a:r>
              <a:rPr sz="2200" dirty="0">
                <a:solidFill>
                  <a:srgbClr val="EEF2F7"/>
                </a:solidFill>
                <a:latin typeface="Calibri"/>
              </a:rPr>
              <a:t>•  Deduped by </a:t>
            </a:r>
            <a:r>
              <a:rPr sz="2200" dirty="0" err="1">
                <a:solidFill>
                  <a:srgbClr val="EEF2F7"/>
                </a:solidFill>
                <a:latin typeface="Calibri"/>
              </a:rPr>
              <a:t>player_name</a:t>
            </a:r>
            <a:r>
              <a:rPr sz="2200" dirty="0">
                <a:solidFill>
                  <a:srgbClr val="EEF2F7"/>
                </a:solidFill>
                <a:latin typeface="Calibri"/>
              </a:rPr>
              <a:t> so shared hands don't double-count</a:t>
            </a:r>
          </a:p>
          <a:p>
            <a:pPr>
              <a:spcAft>
                <a:spcPts val="600"/>
              </a:spcAft>
            </a:pPr>
            <a:r>
              <a:rPr sz="2200" dirty="0">
                <a:solidFill>
                  <a:srgbClr val="EEF2F7"/>
                </a:solidFill>
                <a:latin typeface="Calibri"/>
              </a:rPr>
              <a:t>•  bb/100 measured from </a:t>
            </a:r>
            <a:r>
              <a:rPr sz="2200" dirty="0" err="1">
                <a:solidFill>
                  <a:srgbClr val="EEF2F7"/>
                </a:solidFill>
                <a:latin typeface="Calibri"/>
              </a:rPr>
              <a:t>tourney_cache</a:t>
            </a:r>
            <a:r>
              <a:rPr sz="2200" dirty="0">
                <a:solidFill>
                  <a:srgbClr val="EEF2F7"/>
                </a:solidFill>
                <a:latin typeface="Calibri"/>
              </a:rPr>
              <a:t> (pre-normalized by BB size)</a:t>
            </a:r>
          </a:p>
          <a:p>
            <a:pPr>
              <a:spcAft>
                <a:spcPts val="600"/>
              </a:spcAft>
            </a:pPr>
            <a:r>
              <a:rPr sz="2200" dirty="0">
                <a:solidFill>
                  <a:srgbClr val="EEF2F7"/>
                </a:solidFill>
                <a:latin typeface="Calibri"/>
              </a:rPr>
              <a:t>•  Players sorted by bb/100 and split into 10 equal deciles</a:t>
            </a:r>
          </a:p>
          <a:p>
            <a:pPr>
              <a:spcAft>
                <a:spcPts val="600"/>
              </a:spcAft>
            </a:pPr>
            <a:r>
              <a:rPr sz="2200" dirty="0">
                <a:solidFill>
                  <a:srgbClr val="EEF2F7"/>
                </a:solidFill>
                <a:latin typeface="Calibri"/>
              </a:rPr>
              <a:t>•  D1 = worst 10% · D5 = break-even middle · D10 = top 10%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E101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48640" y="609236"/>
            <a:ext cx="10371625" cy="646331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3600" b="1">
                <a:solidFill>
                  <a:srgbClr val="EEF2F7"/>
                </a:solidFill>
                <a:latin typeface="Calibri"/>
              </a:rPr>
              <a:t>What the deciles actually look like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097280"/>
            <a:ext cx="10972800" cy="5486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0">
                <a:solidFill>
                  <a:srgbClr val="8A93A8"/>
                </a:solidFill>
                <a:latin typeface="Calibri"/>
              </a:rPr>
              <a:t>(winners vs losers, side by side)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365760" y="1737360"/>
          <a:ext cx="11430000" cy="420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3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382385">
                <a:tc>
                  <a:txBody>
                    <a:bodyPr/>
                    <a:lstStyle/>
                    <a:p>
                      <a:pPr algn="l"/>
                      <a:r>
                        <a:rPr sz="1400" b="1">
                          <a:solidFill>
                            <a:srgbClr val="0E1018"/>
                          </a:solidFill>
                          <a:latin typeface="Calibri"/>
                        </a:rPr>
                        <a:t>Dec</a:t>
                      </a:r>
                    </a:p>
                  </a:txBody>
                  <a:tcPr>
                    <a:solidFill>
                      <a:srgbClr val="3DE0A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0E1018"/>
                          </a:solidFill>
                          <a:latin typeface="Calibri"/>
                        </a:rPr>
                        <a:t>bb/100</a:t>
                      </a:r>
                    </a:p>
                  </a:txBody>
                  <a:tcPr>
                    <a:solidFill>
                      <a:srgbClr val="3DE0A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0E1018"/>
                          </a:solidFill>
                          <a:latin typeface="Calibri"/>
                        </a:rPr>
                        <a:t>VPIP</a:t>
                      </a:r>
                    </a:p>
                  </a:txBody>
                  <a:tcPr>
                    <a:solidFill>
                      <a:srgbClr val="3DE0A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0E1018"/>
                          </a:solidFill>
                          <a:latin typeface="Calibri"/>
                        </a:rPr>
                        <a:t>PFR</a:t>
                      </a:r>
                    </a:p>
                  </a:txBody>
                  <a:tcPr>
                    <a:solidFill>
                      <a:srgbClr val="3DE0A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0E1018"/>
                          </a:solidFill>
                          <a:latin typeface="Calibri"/>
                        </a:rPr>
                        <a:t>Gap</a:t>
                      </a:r>
                    </a:p>
                  </a:txBody>
                  <a:tcPr>
                    <a:solidFill>
                      <a:srgbClr val="3DE0A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0E1018"/>
                          </a:solidFill>
                          <a:latin typeface="Calibri"/>
                        </a:rPr>
                        <a:t>3Bet%</a:t>
                      </a:r>
                    </a:p>
                  </a:txBody>
                  <a:tcPr>
                    <a:solidFill>
                      <a:srgbClr val="3DE0A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0E1018"/>
                          </a:solidFill>
                          <a:latin typeface="Calibri"/>
                        </a:rPr>
                        <a:t>F-3B%</a:t>
                      </a:r>
                    </a:p>
                  </a:txBody>
                  <a:tcPr>
                    <a:solidFill>
                      <a:srgbClr val="3DE0A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0E1018"/>
                          </a:solidFill>
                          <a:latin typeface="Calibri"/>
                        </a:rPr>
                        <a:t>WTSD</a:t>
                      </a:r>
                    </a:p>
                  </a:txBody>
                  <a:tcPr>
                    <a:solidFill>
                      <a:srgbClr val="3DE0A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0E1018"/>
                          </a:solidFill>
                          <a:latin typeface="Calibri"/>
                        </a:rPr>
                        <a:t>WSD</a:t>
                      </a:r>
                    </a:p>
                  </a:txBody>
                  <a:tcPr>
                    <a:solidFill>
                      <a:srgbClr val="3DE0A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0E1018"/>
                          </a:solidFill>
                          <a:latin typeface="Calibri"/>
                        </a:rPr>
                        <a:t>WSD−WTSD</a:t>
                      </a:r>
                    </a:p>
                  </a:txBody>
                  <a:tcPr>
                    <a:solidFill>
                      <a:srgbClr val="3DE0A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2385">
                <a:tc>
                  <a:txBody>
                    <a:bodyPr/>
                    <a:lstStyle/>
                    <a:p>
                      <a:pPr algn="l"/>
                      <a:r>
                        <a:rPr sz="1400" b="1">
                          <a:solidFill>
                            <a:srgbClr val="0E1018"/>
                          </a:solidFill>
                          <a:latin typeface="Calibri"/>
                        </a:rPr>
                        <a:t>D1</a:t>
                      </a:r>
                    </a:p>
                  </a:txBody>
                  <a:tcPr>
                    <a:solidFill>
                      <a:srgbClr val="FFCE3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0E1018"/>
                          </a:solidFill>
                          <a:latin typeface="Calibri"/>
                        </a:rPr>
                        <a:t>-44.7</a:t>
                      </a:r>
                    </a:p>
                  </a:txBody>
                  <a:tcPr>
                    <a:solidFill>
                      <a:srgbClr val="FFCE3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0E1018"/>
                          </a:solidFill>
                          <a:latin typeface="Calibri"/>
                        </a:rPr>
                        <a:t>28.1</a:t>
                      </a:r>
                    </a:p>
                  </a:txBody>
                  <a:tcPr>
                    <a:solidFill>
                      <a:srgbClr val="FFCE3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0E1018"/>
                          </a:solidFill>
                          <a:latin typeface="Calibri"/>
                        </a:rPr>
                        <a:t>12.8</a:t>
                      </a:r>
                    </a:p>
                  </a:txBody>
                  <a:tcPr>
                    <a:solidFill>
                      <a:srgbClr val="FFCE3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0E1018"/>
                          </a:solidFill>
                          <a:latin typeface="Calibri"/>
                        </a:rPr>
                        <a:t>15.2</a:t>
                      </a:r>
                    </a:p>
                  </a:txBody>
                  <a:tcPr>
                    <a:solidFill>
                      <a:srgbClr val="FFCE3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0E1018"/>
                          </a:solidFill>
                          <a:latin typeface="Calibri"/>
                        </a:rPr>
                        <a:t>6.4</a:t>
                      </a:r>
                    </a:p>
                  </a:txBody>
                  <a:tcPr>
                    <a:solidFill>
                      <a:srgbClr val="FFCE3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0E1018"/>
                          </a:solidFill>
                          <a:latin typeface="Calibri"/>
                        </a:rPr>
                        <a:t>69.4</a:t>
                      </a:r>
                    </a:p>
                  </a:txBody>
                  <a:tcPr>
                    <a:solidFill>
                      <a:srgbClr val="FFCE3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0E1018"/>
                          </a:solidFill>
                          <a:latin typeface="Calibri"/>
                        </a:rPr>
                        <a:t>44.4</a:t>
                      </a:r>
                    </a:p>
                  </a:txBody>
                  <a:tcPr>
                    <a:solidFill>
                      <a:srgbClr val="FFCE3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0E1018"/>
                          </a:solidFill>
                          <a:latin typeface="Calibri"/>
                        </a:rPr>
                        <a:t>46.2</a:t>
                      </a:r>
                    </a:p>
                  </a:txBody>
                  <a:tcPr>
                    <a:solidFill>
                      <a:srgbClr val="FFCE3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0E1018"/>
                          </a:solidFill>
                          <a:latin typeface="Calibri"/>
                        </a:rPr>
                        <a:t>+1.9</a:t>
                      </a:r>
                    </a:p>
                  </a:txBody>
                  <a:tcPr>
                    <a:solidFill>
                      <a:srgbClr val="FFCE3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2385">
                <a:tc>
                  <a:txBody>
                    <a:bodyPr/>
                    <a:lstStyle/>
                    <a:p>
                      <a:pPr algn="l"/>
                      <a:r>
                        <a:rPr sz="1300" b="0">
                          <a:solidFill>
                            <a:srgbClr val="EEF2F7"/>
                          </a:solidFill>
                          <a:latin typeface="Calibri"/>
                        </a:rPr>
                        <a:t>D2</a:t>
                      </a:r>
                    </a:p>
                  </a:txBody>
                  <a:tcPr>
                    <a:solidFill>
                      <a:srgbClr val="1A1F2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EEF2F7"/>
                          </a:solidFill>
                          <a:latin typeface="Calibri"/>
                        </a:rPr>
                        <a:t>-17.1</a:t>
                      </a:r>
                    </a:p>
                  </a:txBody>
                  <a:tcPr>
                    <a:solidFill>
                      <a:srgbClr val="1A1F2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EEF2F7"/>
                          </a:solidFill>
                          <a:latin typeface="Calibri"/>
                        </a:rPr>
                        <a:t>24.4</a:t>
                      </a:r>
                    </a:p>
                  </a:txBody>
                  <a:tcPr>
                    <a:solidFill>
                      <a:srgbClr val="1A1F2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EEF2F7"/>
                          </a:solidFill>
                          <a:latin typeface="Calibri"/>
                        </a:rPr>
                        <a:t>12.4</a:t>
                      </a:r>
                    </a:p>
                  </a:txBody>
                  <a:tcPr>
                    <a:solidFill>
                      <a:srgbClr val="1A1F2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EEF2F7"/>
                          </a:solidFill>
                          <a:latin typeface="Calibri"/>
                        </a:rPr>
                        <a:t>11.9</a:t>
                      </a:r>
                    </a:p>
                  </a:txBody>
                  <a:tcPr>
                    <a:solidFill>
                      <a:srgbClr val="1A1F2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EEF2F7"/>
                          </a:solidFill>
                          <a:latin typeface="Calibri"/>
                        </a:rPr>
                        <a:t>6.4</a:t>
                      </a:r>
                    </a:p>
                  </a:txBody>
                  <a:tcPr>
                    <a:solidFill>
                      <a:srgbClr val="1A1F2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EEF2F7"/>
                          </a:solidFill>
                          <a:latin typeface="Calibri"/>
                        </a:rPr>
                        <a:t>74.4</a:t>
                      </a:r>
                    </a:p>
                  </a:txBody>
                  <a:tcPr>
                    <a:solidFill>
                      <a:srgbClr val="1A1F2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EEF2F7"/>
                          </a:solidFill>
                          <a:latin typeface="Calibri"/>
                        </a:rPr>
                        <a:t>45.2</a:t>
                      </a:r>
                    </a:p>
                  </a:txBody>
                  <a:tcPr>
                    <a:solidFill>
                      <a:srgbClr val="1A1F2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EEF2F7"/>
                          </a:solidFill>
                          <a:latin typeface="Calibri"/>
                        </a:rPr>
                        <a:t>48.4</a:t>
                      </a:r>
                    </a:p>
                  </a:txBody>
                  <a:tcPr>
                    <a:solidFill>
                      <a:srgbClr val="1A1F2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EEF2F7"/>
                          </a:solidFill>
                          <a:latin typeface="Calibri"/>
                        </a:rPr>
                        <a:t>+3.2</a:t>
                      </a:r>
                    </a:p>
                  </a:txBody>
                  <a:tcPr>
                    <a:solidFill>
                      <a:srgbClr val="1A1F2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2385">
                <a:tc>
                  <a:txBody>
                    <a:bodyPr/>
                    <a:lstStyle/>
                    <a:p>
                      <a:pPr algn="l"/>
                      <a:r>
                        <a:rPr sz="1300" b="0">
                          <a:solidFill>
                            <a:srgbClr val="EEF2F7"/>
                          </a:solidFill>
                          <a:latin typeface="Calibri"/>
                        </a:rPr>
                        <a:t>D3</a:t>
                      </a:r>
                    </a:p>
                  </a:txBody>
                  <a:tcPr>
                    <a:solidFill>
                      <a:srgbClr val="1A1F2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EEF2F7"/>
                          </a:solidFill>
                          <a:latin typeface="Calibri"/>
                        </a:rPr>
                        <a:t>-9.5</a:t>
                      </a:r>
                    </a:p>
                  </a:txBody>
                  <a:tcPr>
                    <a:solidFill>
                      <a:srgbClr val="1A1F2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EEF2F7"/>
                          </a:solidFill>
                          <a:latin typeface="Calibri"/>
                        </a:rPr>
                        <a:t>23.8</a:t>
                      </a:r>
                    </a:p>
                  </a:txBody>
                  <a:tcPr>
                    <a:solidFill>
                      <a:srgbClr val="1A1F2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EEF2F7"/>
                          </a:solidFill>
                          <a:latin typeface="Calibri"/>
                        </a:rPr>
                        <a:t>13.2</a:t>
                      </a:r>
                    </a:p>
                  </a:txBody>
                  <a:tcPr>
                    <a:solidFill>
                      <a:srgbClr val="1A1F2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EEF2F7"/>
                          </a:solidFill>
                          <a:latin typeface="Calibri"/>
                        </a:rPr>
                        <a:t>10.7</a:t>
                      </a:r>
                    </a:p>
                  </a:txBody>
                  <a:tcPr>
                    <a:solidFill>
                      <a:srgbClr val="1A1F2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EEF2F7"/>
                          </a:solidFill>
                          <a:latin typeface="Calibri"/>
                        </a:rPr>
                        <a:t>6.7</a:t>
                      </a:r>
                    </a:p>
                  </a:txBody>
                  <a:tcPr>
                    <a:solidFill>
                      <a:srgbClr val="1A1F2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EEF2F7"/>
                          </a:solidFill>
                          <a:latin typeface="Calibri"/>
                        </a:rPr>
                        <a:t>75.2</a:t>
                      </a:r>
                    </a:p>
                  </a:txBody>
                  <a:tcPr>
                    <a:solidFill>
                      <a:srgbClr val="1A1F2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EEF2F7"/>
                          </a:solidFill>
                          <a:latin typeface="Calibri"/>
                        </a:rPr>
                        <a:t>47.8</a:t>
                      </a:r>
                    </a:p>
                  </a:txBody>
                  <a:tcPr>
                    <a:solidFill>
                      <a:srgbClr val="1A1F2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EEF2F7"/>
                          </a:solidFill>
                          <a:latin typeface="Calibri"/>
                        </a:rPr>
                        <a:t>49.8</a:t>
                      </a:r>
                    </a:p>
                  </a:txBody>
                  <a:tcPr>
                    <a:solidFill>
                      <a:srgbClr val="1A1F2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EEF2F7"/>
                          </a:solidFill>
                          <a:latin typeface="Calibri"/>
                        </a:rPr>
                        <a:t>+2.0</a:t>
                      </a:r>
                    </a:p>
                  </a:txBody>
                  <a:tcPr>
                    <a:solidFill>
                      <a:srgbClr val="1A1F2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2385">
                <a:tc>
                  <a:txBody>
                    <a:bodyPr/>
                    <a:lstStyle/>
                    <a:p>
                      <a:pPr algn="l"/>
                      <a:r>
                        <a:rPr sz="1300" b="0">
                          <a:solidFill>
                            <a:srgbClr val="EEF2F7"/>
                          </a:solidFill>
                          <a:latin typeface="Calibri"/>
                        </a:rPr>
                        <a:t>D4</a:t>
                      </a:r>
                    </a:p>
                  </a:txBody>
                  <a:tcPr>
                    <a:solidFill>
                      <a:srgbClr val="1A1F2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EEF2F7"/>
                          </a:solidFill>
                          <a:latin typeface="Calibri"/>
                        </a:rPr>
                        <a:t>-4.4</a:t>
                      </a:r>
                    </a:p>
                  </a:txBody>
                  <a:tcPr>
                    <a:solidFill>
                      <a:srgbClr val="1A1F2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EEF2F7"/>
                          </a:solidFill>
                          <a:latin typeface="Calibri"/>
                        </a:rPr>
                        <a:t>23.1</a:t>
                      </a:r>
                    </a:p>
                  </a:txBody>
                  <a:tcPr>
                    <a:solidFill>
                      <a:srgbClr val="1A1F2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EEF2F7"/>
                          </a:solidFill>
                          <a:latin typeface="Calibri"/>
                        </a:rPr>
                        <a:t>13.5</a:t>
                      </a:r>
                    </a:p>
                  </a:txBody>
                  <a:tcPr>
                    <a:solidFill>
                      <a:srgbClr val="1A1F2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EEF2F7"/>
                          </a:solidFill>
                          <a:latin typeface="Calibri"/>
                        </a:rPr>
                        <a:t>9.7</a:t>
                      </a:r>
                    </a:p>
                  </a:txBody>
                  <a:tcPr>
                    <a:solidFill>
                      <a:srgbClr val="1A1F2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EEF2F7"/>
                          </a:solidFill>
                          <a:latin typeface="Calibri"/>
                        </a:rPr>
                        <a:t>6.8</a:t>
                      </a:r>
                    </a:p>
                  </a:txBody>
                  <a:tcPr>
                    <a:solidFill>
                      <a:srgbClr val="1A1F2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EEF2F7"/>
                          </a:solidFill>
                          <a:latin typeface="Calibri"/>
                        </a:rPr>
                        <a:t>76.8</a:t>
                      </a:r>
                    </a:p>
                  </a:txBody>
                  <a:tcPr>
                    <a:solidFill>
                      <a:srgbClr val="1A1F2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EEF2F7"/>
                          </a:solidFill>
                          <a:latin typeface="Calibri"/>
                        </a:rPr>
                        <a:t>48.4</a:t>
                      </a:r>
                    </a:p>
                  </a:txBody>
                  <a:tcPr>
                    <a:solidFill>
                      <a:srgbClr val="1A1F2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EEF2F7"/>
                          </a:solidFill>
                          <a:latin typeface="Calibri"/>
                        </a:rPr>
                        <a:t>51.8</a:t>
                      </a:r>
                    </a:p>
                  </a:txBody>
                  <a:tcPr>
                    <a:solidFill>
                      <a:srgbClr val="1A1F2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EEF2F7"/>
                          </a:solidFill>
                          <a:latin typeface="Calibri"/>
                        </a:rPr>
                        <a:t>+3.4</a:t>
                      </a:r>
                    </a:p>
                  </a:txBody>
                  <a:tcPr>
                    <a:solidFill>
                      <a:srgbClr val="1A1F2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2385">
                <a:tc>
                  <a:txBody>
                    <a:bodyPr/>
                    <a:lstStyle/>
                    <a:p>
                      <a:pPr algn="l"/>
                      <a:r>
                        <a:rPr sz="1400" b="1">
                          <a:solidFill>
                            <a:srgbClr val="0E1018"/>
                          </a:solidFill>
                          <a:latin typeface="Calibri"/>
                        </a:rPr>
                        <a:t>D5</a:t>
                      </a:r>
                    </a:p>
                  </a:txBody>
                  <a:tcPr>
                    <a:solidFill>
                      <a:srgbClr val="FFCE3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0E1018"/>
                          </a:solidFill>
                          <a:latin typeface="Calibri"/>
                        </a:rPr>
                        <a:t>+0.3</a:t>
                      </a:r>
                    </a:p>
                  </a:txBody>
                  <a:tcPr>
                    <a:solidFill>
                      <a:srgbClr val="FFCE3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0E1018"/>
                          </a:solidFill>
                          <a:latin typeface="Calibri"/>
                        </a:rPr>
                        <a:t>22.2</a:t>
                      </a:r>
                    </a:p>
                  </a:txBody>
                  <a:tcPr>
                    <a:solidFill>
                      <a:srgbClr val="FFCE3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0E1018"/>
                          </a:solidFill>
                          <a:latin typeface="Calibri"/>
                        </a:rPr>
                        <a:t>13.5</a:t>
                      </a:r>
                    </a:p>
                  </a:txBody>
                  <a:tcPr>
                    <a:solidFill>
                      <a:srgbClr val="FFCE3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0E1018"/>
                          </a:solidFill>
                          <a:latin typeface="Calibri"/>
                        </a:rPr>
                        <a:t>8.7</a:t>
                      </a:r>
                    </a:p>
                  </a:txBody>
                  <a:tcPr>
                    <a:solidFill>
                      <a:srgbClr val="FFCE3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0E1018"/>
                          </a:solidFill>
                          <a:latin typeface="Calibri"/>
                        </a:rPr>
                        <a:t>6.8</a:t>
                      </a:r>
                    </a:p>
                  </a:txBody>
                  <a:tcPr>
                    <a:solidFill>
                      <a:srgbClr val="FFCE3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0E1018"/>
                          </a:solidFill>
                          <a:latin typeface="Calibri"/>
                        </a:rPr>
                        <a:t>77.1</a:t>
                      </a:r>
                    </a:p>
                  </a:txBody>
                  <a:tcPr>
                    <a:solidFill>
                      <a:srgbClr val="FFCE3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0E1018"/>
                          </a:solidFill>
                          <a:latin typeface="Calibri"/>
                        </a:rPr>
                        <a:t>49.0</a:t>
                      </a:r>
                    </a:p>
                  </a:txBody>
                  <a:tcPr>
                    <a:solidFill>
                      <a:srgbClr val="FFCE3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0E1018"/>
                          </a:solidFill>
                          <a:latin typeface="Calibri"/>
                        </a:rPr>
                        <a:t>52.3</a:t>
                      </a:r>
                    </a:p>
                  </a:txBody>
                  <a:tcPr>
                    <a:solidFill>
                      <a:srgbClr val="FFCE3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0E1018"/>
                          </a:solidFill>
                          <a:latin typeface="Calibri"/>
                        </a:rPr>
                        <a:t>+3.4</a:t>
                      </a:r>
                    </a:p>
                  </a:txBody>
                  <a:tcPr>
                    <a:solidFill>
                      <a:srgbClr val="FFCE3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2385">
                <a:tc>
                  <a:txBody>
                    <a:bodyPr/>
                    <a:lstStyle/>
                    <a:p>
                      <a:pPr algn="l"/>
                      <a:r>
                        <a:rPr sz="1300" b="0">
                          <a:solidFill>
                            <a:srgbClr val="EEF2F7"/>
                          </a:solidFill>
                          <a:latin typeface="Calibri"/>
                        </a:rPr>
                        <a:t>D6</a:t>
                      </a:r>
                    </a:p>
                  </a:txBody>
                  <a:tcPr>
                    <a:solidFill>
                      <a:srgbClr val="1A1F2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EEF2F7"/>
                          </a:solidFill>
                          <a:latin typeface="Calibri"/>
                        </a:rPr>
                        <a:t>+4.5</a:t>
                      </a:r>
                    </a:p>
                  </a:txBody>
                  <a:tcPr>
                    <a:solidFill>
                      <a:srgbClr val="1A1F2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EEF2F7"/>
                          </a:solidFill>
                          <a:latin typeface="Calibri"/>
                        </a:rPr>
                        <a:t>22.4</a:t>
                      </a:r>
                    </a:p>
                  </a:txBody>
                  <a:tcPr>
                    <a:solidFill>
                      <a:srgbClr val="1A1F2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EEF2F7"/>
                          </a:solidFill>
                          <a:latin typeface="Calibri"/>
                        </a:rPr>
                        <a:t>14.4</a:t>
                      </a:r>
                    </a:p>
                  </a:txBody>
                  <a:tcPr>
                    <a:solidFill>
                      <a:srgbClr val="1A1F2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EEF2F7"/>
                          </a:solidFill>
                          <a:latin typeface="Calibri"/>
                        </a:rPr>
                        <a:t>8.0</a:t>
                      </a:r>
                    </a:p>
                  </a:txBody>
                  <a:tcPr>
                    <a:solidFill>
                      <a:srgbClr val="1A1F2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EEF2F7"/>
                          </a:solidFill>
                          <a:latin typeface="Calibri"/>
                        </a:rPr>
                        <a:t>7.2</a:t>
                      </a:r>
                    </a:p>
                  </a:txBody>
                  <a:tcPr>
                    <a:solidFill>
                      <a:srgbClr val="1A1F2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EEF2F7"/>
                          </a:solidFill>
                          <a:latin typeface="Calibri"/>
                        </a:rPr>
                        <a:t>76.3</a:t>
                      </a:r>
                    </a:p>
                  </a:txBody>
                  <a:tcPr>
                    <a:solidFill>
                      <a:srgbClr val="1A1F2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EEF2F7"/>
                          </a:solidFill>
                          <a:latin typeface="Calibri"/>
                        </a:rPr>
                        <a:t>48.2</a:t>
                      </a:r>
                    </a:p>
                  </a:txBody>
                  <a:tcPr>
                    <a:solidFill>
                      <a:srgbClr val="1A1F2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EEF2F7"/>
                          </a:solidFill>
                          <a:latin typeface="Calibri"/>
                        </a:rPr>
                        <a:t>53.1</a:t>
                      </a:r>
                    </a:p>
                  </a:txBody>
                  <a:tcPr>
                    <a:solidFill>
                      <a:srgbClr val="1A1F2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EEF2F7"/>
                          </a:solidFill>
                          <a:latin typeface="Calibri"/>
                        </a:rPr>
                        <a:t>+4.9</a:t>
                      </a:r>
                    </a:p>
                  </a:txBody>
                  <a:tcPr>
                    <a:solidFill>
                      <a:srgbClr val="1A1F2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82385">
                <a:tc>
                  <a:txBody>
                    <a:bodyPr/>
                    <a:lstStyle/>
                    <a:p>
                      <a:pPr algn="l"/>
                      <a:r>
                        <a:rPr sz="1300" b="0">
                          <a:solidFill>
                            <a:srgbClr val="EEF2F7"/>
                          </a:solidFill>
                          <a:latin typeface="Calibri"/>
                        </a:rPr>
                        <a:t>D7</a:t>
                      </a:r>
                    </a:p>
                  </a:txBody>
                  <a:tcPr>
                    <a:solidFill>
                      <a:srgbClr val="1A1F2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EEF2F7"/>
                          </a:solidFill>
                          <a:latin typeface="Calibri"/>
                        </a:rPr>
                        <a:t>+9.3</a:t>
                      </a:r>
                    </a:p>
                  </a:txBody>
                  <a:tcPr>
                    <a:solidFill>
                      <a:srgbClr val="1A1F2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EEF2F7"/>
                          </a:solidFill>
                          <a:latin typeface="Calibri"/>
                        </a:rPr>
                        <a:t>22.7</a:t>
                      </a:r>
                    </a:p>
                  </a:txBody>
                  <a:tcPr>
                    <a:solidFill>
                      <a:srgbClr val="1A1F2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EEF2F7"/>
                          </a:solidFill>
                          <a:latin typeface="Calibri"/>
                        </a:rPr>
                        <a:t>14.4</a:t>
                      </a:r>
                    </a:p>
                  </a:txBody>
                  <a:tcPr>
                    <a:solidFill>
                      <a:srgbClr val="1A1F2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EEF2F7"/>
                          </a:solidFill>
                          <a:latin typeface="Calibri"/>
                        </a:rPr>
                        <a:t>8.3</a:t>
                      </a:r>
                    </a:p>
                  </a:txBody>
                  <a:tcPr>
                    <a:solidFill>
                      <a:srgbClr val="1A1F2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EEF2F7"/>
                          </a:solidFill>
                          <a:latin typeface="Calibri"/>
                        </a:rPr>
                        <a:t>7.2</a:t>
                      </a:r>
                    </a:p>
                  </a:txBody>
                  <a:tcPr>
                    <a:solidFill>
                      <a:srgbClr val="1A1F2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EEF2F7"/>
                          </a:solidFill>
                          <a:latin typeface="Calibri"/>
                        </a:rPr>
                        <a:t>75.6</a:t>
                      </a:r>
                    </a:p>
                  </a:txBody>
                  <a:tcPr>
                    <a:solidFill>
                      <a:srgbClr val="1A1F2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EEF2F7"/>
                          </a:solidFill>
                          <a:latin typeface="Calibri"/>
                        </a:rPr>
                        <a:t>47.3</a:t>
                      </a:r>
                    </a:p>
                  </a:txBody>
                  <a:tcPr>
                    <a:solidFill>
                      <a:srgbClr val="1A1F2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EEF2F7"/>
                          </a:solidFill>
                          <a:latin typeface="Calibri"/>
                        </a:rPr>
                        <a:t>53.1</a:t>
                      </a:r>
                    </a:p>
                  </a:txBody>
                  <a:tcPr>
                    <a:solidFill>
                      <a:srgbClr val="1A1F2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EEF2F7"/>
                          </a:solidFill>
                          <a:latin typeface="Calibri"/>
                        </a:rPr>
                        <a:t>+5.8</a:t>
                      </a:r>
                    </a:p>
                  </a:txBody>
                  <a:tcPr>
                    <a:solidFill>
                      <a:srgbClr val="1A1F2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82385">
                <a:tc>
                  <a:txBody>
                    <a:bodyPr/>
                    <a:lstStyle/>
                    <a:p>
                      <a:pPr algn="l"/>
                      <a:r>
                        <a:rPr sz="1300" b="0">
                          <a:solidFill>
                            <a:srgbClr val="EEF2F7"/>
                          </a:solidFill>
                          <a:latin typeface="Calibri"/>
                        </a:rPr>
                        <a:t>D8</a:t>
                      </a:r>
                    </a:p>
                  </a:txBody>
                  <a:tcPr>
                    <a:solidFill>
                      <a:srgbClr val="1A1F2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EEF2F7"/>
                          </a:solidFill>
                          <a:latin typeface="Calibri"/>
                        </a:rPr>
                        <a:t>+15.2</a:t>
                      </a:r>
                    </a:p>
                  </a:txBody>
                  <a:tcPr>
                    <a:solidFill>
                      <a:srgbClr val="1A1F2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EEF2F7"/>
                          </a:solidFill>
                          <a:latin typeface="Calibri"/>
                        </a:rPr>
                        <a:t>23.6</a:t>
                      </a:r>
                    </a:p>
                  </a:txBody>
                  <a:tcPr>
                    <a:solidFill>
                      <a:srgbClr val="1A1F2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EEF2F7"/>
                          </a:solidFill>
                          <a:latin typeface="Calibri"/>
                        </a:rPr>
                        <a:t>14.6</a:t>
                      </a:r>
                    </a:p>
                  </a:txBody>
                  <a:tcPr>
                    <a:solidFill>
                      <a:srgbClr val="1A1F2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EEF2F7"/>
                          </a:solidFill>
                          <a:latin typeface="Calibri"/>
                        </a:rPr>
                        <a:t>9.0</a:t>
                      </a:r>
                    </a:p>
                  </a:txBody>
                  <a:tcPr>
                    <a:solidFill>
                      <a:srgbClr val="1A1F2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EEF2F7"/>
                          </a:solidFill>
                          <a:latin typeface="Calibri"/>
                        </a:rPr>
                        <a:t>7.2</a:t>
                      </a:r>
                    </a:p>
                  </a:txBody>
                  <a:tcPr>
                    <a:solidFill>
                      <a:srgbClr val="1A1F2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EEF2F7"/>
                          </a:solidFill>
                          <a:latin typeface="Calibri"/>
                        </a:rPr>
                        <a:t>76.6</a:t>
                      </a:r>
                    </a:p>
                  </a:txBody>
                  <a:tcPr>
                    <a:solidFill>
                      <a:srgbClr val="1A1F2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EEF2F7"/>
                          </a:solidFill>
                          <a:latin typeface="Calibri"/>
                        </a:rPr>
                        <a:t>46.4</a:t>
                      </a:r>
                    </a:p>
                  </a:txBody>
                  <a:tcPr>
                    <a:solidFill>
                      <a:srgbClr val="1A1F2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EEF2F7"/>
                          </a:solidFill>
                          <a:latin typeface="Calibri"/>
                        </a:rPr>
                        <a:t>53.8</a:t>
                      </a:r>
                    </a:p>
                  </a:txBody>
                  <a:tcPr>
                    <a:solidFill>
                      <a:srgbClr val="1A1F2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EEF2F7"/>
                          </a:solidFill>
                          <a:latin typeface="Calibri"/>
                        </a:rPr>
                        <a:t>+7.4</a:t>
                      </a:r>
                    </a:p>
                  </a:txBody>
                  <a:tcPr>
                    <a:solidFill>
                      <a:srgbClr val="1A1F2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82385">
                <a:tc>
                  <a:txBody>
                    <a:bodyPr/>
                    <a:lstStyle/>
                    <a:p>
                      <a:pPr algn="l"/>
                      <a:r>
                        <a:rPr sz="1300" b="0">
                          <a:solidFill>
                            <a:srgbClr val="EEF2F7"/>
                          </a:solidFill>
                          <a:latin typeface="Calibri"/>
                        </a:rPr>
                        <a:t>D9</a:t>
                      </a:r>
                    </a:p>
                  </a:txBody>
                  <a:tcPr>
                    <a:solidFill>
                      <a:srgbClr val="1A1F2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EEF2F7"/>
                          </a:solidFill>
                          <a:latin typeface="Calibri"/>
                        </a:rPr>
                        <a:t>+23.2</a:t>
                      </a:r>
                    </a:p>
                  </a:txBody>
                  <a:tcPr>
                    <a:solidFill>
                      <a:srgbClr val="1A1F2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EEF2F7"/>
                          </a:solidFill>
                          <a:latin typeface="Calibri"/>
                        </a:rPr>
                        <a:t>24.6</a:t>
                      </a:r>
                    </a:p>
                  </a:txBody>
                  <a:tcPr>
                    <a:solidFill>
                      <a:srgbClr val="1A1F2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EEF2F7"/>
                          </a:solidFill>
                          <a:latin typeface="Calibri"/>
                        </a:rPr>
                        <a:t>13.9</a:t>
                      </a:r>
                    </a:p>
                  </a:txBody>
                  <a:tcPr>
                    <a:solidFill>
                      <a:srgbClr val="1A1F2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EEF2F7"/>
                          </a:solidFill>
                          <a:latin typeface="Calibri"/>
                        </a:rPr>
                        <a:t>10.7</a:t>
                      </a:r>
                    </a:p>
                  </a:txBody>
                  <a:tcPr>
                    <a:solidFill>
                      <a:srgbClr val="1A1F2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EEF2F7"/>
                          </a:solidFill>
                          <a:latin typeface="Calibri"/>
                        </a:rPr>
                        <a:t>6.9</a:t>
                      </a:r>
                    </a:p>
                  </a:txBody>
                  <a:tcPr>
                    <a:solidFill>
                      <a:srgbClr val="1A1F2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EEF2F7"/>
                          </a:solidFill>
                          <a:latin typeface="Calibri"/>
                        </a:rPr>
                        <a:t>74.7</a:t>
                      </a:r>
                    </a:p>
                  </a:txBody>
                  <a:tcPr>
                    <a:solidFill>
                      <a:srgbClr val="1A1F2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EEF2F7"/>
                          </a:solidFill>
                          <a:latin typeface="Calibri"/>
                        </a:rPr>
                        <a:t>43.8</a:t>
                      </a:r>
                    </a:p>
                  </a:txBody>
                  <a:tcPr>
                    <a:solidFill>
                      <a:srgbClr val="1A1F2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EEF2F7"/>
                          </a:solidFill>
                          <a:latin typeface="Calibri"/>
                        </a:rPr>
                        <a:t>54.7</a:t>
                      </a:r>
                    </a:p>
                  </a:txBody>
                  <a:tcPr>
                    <a:solidFill>
                      <a:srgbClr val="1A1F2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EEF2F7"/>
                          </a:solidFill>
                          <a:latin typeface="Calibri"/>
                        </a:rPr>
                        <a:t>+10.9</a:t>
                      </a:r>
                    </a:p>
                  </a:txBody>
                  <a:tcPr>
                    <a:solidFill>
                      <a:srgbClr val="1A1F2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82390">
                <a:tc>
                  <a:txBody>
                    <a:bodyPr/>
                    <a:lstStyle/>
                    <a:p>
                      <a:pPr algn="l"/>
                      <a:r>
                        <a:rPr sz="1400" b="1">
                          <a:solidFill>
                            <a:srgbClr val="0E1018"/>
                          </a:solidFill>
                          <a:latin typeface="Calibri"/>
                        </a:rPr>
                        <a:t>D10</a:t>
                      </a:r>
                    </a:p>
                  </a:txBody>
                  <a:tcPr>
                    <a:solidFill>
                      <a:srgbClr val="FFCE3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0E1018"/>
                          </a:solidFill>
                          <a:latin typeface="Calibri"/>
                        </a:rPr>
                        <a:t>+45.3</a:t>
                      </a:r>
                    </a:p>
                  </a:txBody>
                  <a:tcPr>
                    <a:solidFill>
                      <a:srgbClr val="FFCE3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0E1018"/>
                          </a:solidFill>
                          <a:latin typeface="Calibri"/>
                        </a:rPr>
                        <a:t>26.5</a:t>
                      </a:r>
                    </a:p>
                  </a:txBody>
                  <a:tcPr>
                    <a:solidFill>
                      <a:srgbClr val="FFCE3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0E1018"/>
                          </a:solidFill>
                          <a:latin typeface="Calibri"/>
                        </a:rPr>
                        <a:t>14.1</a:t>
                      </a:r>
                    </a:p>
                  </a:txBody>
                  <a:tcPr>
                    <a:solidFill>
                      <a:srgbClr val="FFCE3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0E1018"/>
                          </a:solidFill>
                          <a:latin typeface="Calibri"/>
                        </a:rPr>
                        <a:t>12.4</a:t>
                      </a:r>
                    </a:p>
                  </a:txBody>
                  <a:tcPr>
                    <a:solidFill>
                      <a:srgbClr val="FFCE3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0E1018"/>
                          </a:solidFill>
                          <a:latin typeface="Calibri"/>
                        </a:rPr>
                        <a:t>6.8</a:t>
                      </a:r>
                    </a:p>
                  </a:txBody>
                  <a:tcPr>
                    <a:solidFill>
                      <a:srgbClr val="FFCE3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0E1018"/>
                          </a:solidFill>
                          <a:latin typeface="Calibri"/>
                        </a:rPr>
                        <a:t>72.1</a:t>
                      </a:r>
                    </a:p>
                  </a:txBody>
                  <a:tcPr>
                    <a:solidFill>
                      <a:srgbClr val="FFCE3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0E1018"/>
                          </a:solidFill>
                          <a:latin typeface="Calibri"/>
                        </a:rPr>
                        <a:t>42.7</a:t>
                      </a:r>
                    </a:p>
                  </a:txBody>
                  <a:tcPr>
                    <a:solidFill>
                      <a:srgbClr val="FFCE3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0E1018"/>
                          </a:solidFill>
                          <a:latin typeface="Calibri"/>
                        </a:rPr>
                        <a:t>54.2</a:t>
                      </a:r>
                    </a:p>
                  </a:txBody>
                  <a:tcPr>
                    <a:solidFill>
                      <a:srgbClr val="FFCE3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0E1018"/>
                          </a:solidFill>
                          <a:latin typeface="Calibri"/>
                        </a:rPr>
                        <a:t>+11.5</a:t>
                      </a:r>
                    </a:p>
                  </a:txBody>
                  <a:tcPr>
                    <a:solidFill>
                      <a:srgbClr val="FFCE3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48640" y="6126480"/>
            <a:ext cx="10972800" cy="3657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200" b="0">
                <a:solidFill>
                  <a:srgbClr val="8A93A8"/>
                </a:solidFill>
                <a:latin typeface="Calibri"/>
              </a:rPr>
              <a:t>Highlighted: D1 worst · D5 break-even · D10 best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1BE6AAC2-9AB6-8F55-E995-20AAC24E86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1667" y="127152"/>
            <a:ext cx="1173728" cy="1564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E101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10972800" cy="8229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3600" b="1">
                <a:solidFill>
                  <a:srgbClr val="EEF2F7"/>
                </a:solidFill>
                <a:latin typeface="Calibri"/>
              </a:rPr>
              <a:t>VPIP doesn't predict winning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097280"/>
            <a:ext cx="10972800" cy="5486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0">
                <a:solidFill>
                  <a:srgbClr val="8A93A8"/>
                </a:solidFill>
                <a:latin typeface="Calibri"/>
              </a:rPr>
              <a:t>Look at the U-shape.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1645236"/>
              </p:ext>
            </p:extLst>
          </p:nvPr>
        </p:nvGraphicFramePr>
        <p:xfrm>
          <a:off x="613239" y="2013954"/>
          <a:ext cx="2725914" cy="34133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29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629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53327">
                <a:tc>
                  <a:txBody>
                    <a:bodyPr/>
                    <a:lstStyle/>
                    <a:p>
                      <a:pPr algn="l"/>
                      <a:r>
                        <a:rPr sz="1400" b="1">
                          <a:solidFill>
                            <a:srgbClr val="0E1018"/>
                          </a:solidFill>
                          <a:latin typeface="Calibri"/>
                        </a:rPr>
                        <a:t>Player type</a:t>
                      </a:r>
                    </a:p>
                  </a:txBody>
                  <a:tcPr>
                    <a:solidFill>
                      <a:srgbClr val="3DE0A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0E1018"/>
                          </a:solidFill>
                          <a:latin typeface="Calibri"/>
                        </a:rPr>
                        <a:t>VPIP</a:t>
                      </a:r>
                    </a:p>
                  </a:txBody>
                  <a:tcPr>
                    <a:solidFill>
                      <a:srgbClr val="3DE0A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53327">
                <a:tc>
                  <a:txBody>
                    <a:bodyPr/>
                    <a:lstStyle/>
                    <a:p>
                      <a:pPr algn="l"/>
                      <a:r>
                        <a:rPr sz="1300" b="0">
                          <a:solidFill>
                            <a:srgbClr val="EEF2F7"/>
                          </a:solidFill>
                          <a:latin typeface="Calibri"/>
                        </a:rPr>
                        <a:t>D1 — losers</a:t>
                      </a:r>
                    </a:p>
                  </a:txBody>
                  <a:tcPr>
                    <a:solidFill>
                      <a:srgbClr val="1A1F2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 dirty="0">
                          <a:solidFill>
                            <a:srgbClr val="EEF2F7"/>
                          </a:solidFill>
                          <a:latin typeface="Calibri"/>
                        </a:rPr>
                        <a:t>28.1</a:t>
                      </a:r>
                    </a:p>
                  </a:txBody>
                  <a:tcPr>
                    <a:solidFill>
                      <a:srgbClr val="1A1F2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53327">
                <a:tc>
                  <a:txBody>
                    <a:bodyPr/>
                    <a:lstStyle/>
                    <a:p>
                      <a:pPr algn="l"/>
                      <a:r>
                        <a:rPr sz="1300" b="0">
                          <a:solidFill>
                            <a:srgbClr val="EEF2F7"/>
                          </a:solidFill>
                          <a:latin typeface="Calibri"/>
                        </a:rPr>
                        <a:t>D5 — break-even</a:t>
                      </a:r>
                    </a:p>
                  </a:txBody>
                  <a:tcPr>
                    <a:solidFill>
                      <a:srgbClr val="1A1F2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EEF2F7"/>
                          </a:solidFill>
                          <a:latin typeface="Calibri"/>
                        </a:rPr>
                        <a:t>22.2</a:t>
                      </a:r>
                    </a:p>
                  </a:txBody>
                  <a:tcPr>
                    <a:solidFill>
                      <a:srgbClr val="1A1F2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53327">
                <a:tc>
                  <a:txBody>
                    <a:bodyPr/>
                    <a:lstStyle/>
                    <a:p>
                      <a:pPr algn="l"/>
                      <a:r>
                        <a:rPr sz="1300" b="0">
                          <a:solidFill>
                            <a:srgbClr val="EEF2F7"/>
                          </a:solidFill>
                          <a:latin typeface="Calibri"/>
                        </a:rPr>
                        <a:t>D10 — winners</a:t>
                      </a:r>
                    </a:p>
                  </a:txBody>
                  <a:tcPr>
                    <a:solidFill>
                      <a:srgbClr val="1A1F2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 dirty="0">
                          <a:solidFill>
                            <a:srgbClr val="EEF2F7"/>
                          </a:solidFill>
                          <a:latin typeface="Calibri"/>
                        </a:rPr>
                        <a:t>26.5</a:t>
                      </a:r>
                    </a:p>
                  </a:txBody>
                  <a:tcPr>
                    <a:solidFill>
                      <a:srgbClr val="1A1F2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558427" y="2289501"/>
            <a:ext cx="3724929" cy="2554545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 dirty="0">
                <a:solidFill>
                  <a:srgbClr val="EEF2F7"/>
                </a:solidFill>
                <a:latin typeface="Calibri"/>
              </a:rPr>
              <a:t>Top winners play LOOSER than the
break-even middle.
A villain at 28 VPIP could be:
   · a D1 losing station, OR
   · a D10 winning LAG
VPIP alone cannot tell you which.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29EB9A0-4EF1-B46F-5CEE-E96344BD0D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78700" y="907121"/>
            <a:ext cx="4236033" cy="567325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E101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10972800" cy="8229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3600" b="1">
                <a:solidFill>
                  <a:srgbClr val="EEF2F7"/>
                </a:solidFill>
                <a:latin typeface="Calibri"/>
              </a:rPr>
              <a:t>None of the solo stats work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097280"/>
            <a:ext cx="10972800" cy="5486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0">
                <a:solidFill>
                  <a:srgbClr val="8A93A8"/>
                </a:solidFill>
                <a:latin typeface="Calibri"/>
              </a:rPr>
              <a:t>U-shape or flat across the whole pool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9491119"/>
              </p:ext>
            </p:extLst>
          </p:nvPr>
        </p:nvGraphicFramePr>
        <p:xfrm>
          <a:off x="548640" y="1906592"/>
          <a:ext cx="6469040" cy="3474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3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38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938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380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9380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96388">
                <a:tc>
                  <a:txBody>
                    <a:bodyPr/>
                    <a:lstStyle/>
                    <a:p>
                      <a:pPr algn="l"/>
                      <a:r>
                        <a:rPr sz="1400" b="1">
                          <a:solidFill>
                            <a:srgbClr val="0E1018"/>
                          </a:solidFill>
                          <a:latin typeface="Calibri"/>
                        </a:rPr>
                        <a:t>Stat</a:t>
                      </a:r>
                    </a:p>
                  </a:txBody>
                  <a:tcPr>
                    <a:solidFill>
                      <a:srgbClr val="3DE0A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 dirty="0">
                          <a:solidFill>
                            <a:srgbClr val="0E1018"/>
                          </a:solidFill>
                          <a:latin typeface="Calibri"/>
                        </a:rPr>
                        <a:t>D1</a:t>
                      </a:r>
                    </a:p>
                  </a:txBody>
                  <a:tcPr>
                    <a:solidFill>
                      <a:srgbClr val="3DE0A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0E1018"/>
                          </a:solidFill>
                          <a:latin typeface="Calibri"/>
                        </a:rPr>
                        <a:t>D5</a:t>
                      </a:r>
                    </a:p>
                  </a:txBody>
                  <a:tcPr>
                    <a:solidFill>
                      <a:srgbClr val="3DE0A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0E1018"/>
                          </a:solidFill>
                          <a:latin typeface="Calibri"/>
                        </a:rPr>
                        <a:t>D10</a:t>
                      </a:r>
                    </a:p>
                  </a:txBody>
                  <a:tcPr>
                    <a:solidFill>
                      <a:srgbClr val="3DE0A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0E1018"/>
                          </a:solidFill>
                          <a:latin typeface="Calibri"/>
                        </a:rPr>
                        <a:t>Pattern</a:t>
                      </a:r>
                    </a:p>
                  </a:txBody>
                  <a:tcPr>
                    <a:solidFill>
                      <a:srgbClr val="3DE0A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6388">
                <a:tc>
                  <a:txBody>
                    <a:bodyPr/>
                    <a:lstStyle/>
                    <a:p>
                      <a:pPr algn="l"/>
                      <a:r>
                        <a:rPr sz="1300" b="0">
                          <a:solidFill>
                            <a:srgbClr val="EEF2F7"/>
                          </a:solidFill>
                          <a:latin typeface="Calibri"/>
                        </a:rPr>
                        <a:t>VPIP</a:t>
                      </a:r>
                    </a:p>
                  </a:txBody>
                  <a:tcPr>
                    <a:solidFill>
                      <a:srgbClr val="1A1F2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EEF2F7"/>
                          </a:solidFill>
                          <a:latin typeface="Calibri"/>
                        </a:rPr>
                        <a:t>28.1</a:t>
                      </a:r>
                    </a:p>
                  </a:txBody>
                  <a:tcPr>
                    <a:solidFill>
                      <a:srgbClr val="1A1F2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EEF2F7"/>
                          </a:solidFill>
                          <a:latin typeface="Calibri"/>
                        </a:rPr>
                        <a:t>22.2</a:t>
                      </a:r>
                    </a:p>
                  </a:txBody>
                  <a:tcPr>
                    <a:solidFill>
                      <a:srgbClr val="1A1F2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EEF2F7"/>
                          </a:solidFill>
                          <a:latin typeface="Calibri"/>
                        </a:rPr>
                        <a:t>26.5</a:t>
                      </a:r>
                    </a:p>
                  </a:txBody>
                  <a:tcPr>
                    <a:solidFill>
                      <a:srgbClr val="1A1F2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EEF2F7"/>
                          </a:solidFill>
                          <a:latin typeface="Calibri"/>
                        </a:rPr>
                        <a:t>U-shape</a:t>
                      </a:r>
                    </a:p>
                  </a:txBody>
                  <a:tcPr>
                    <a:solidFill>
                      <a:srgbClr val="1A1F2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6388">
                <a:tc>
                  <a:txBody>
                    <a:bodyPr/>
                    <a:lstStyle/>
                    <a:p>
                      <a:pPr algn="l"/>
                      <a:r>
                        <a:rPr sz="1300" b="0">
                          <a:solidFill>
                            <a:srgbClr val="EEF2F7"/>
                          </a:solidFill>
                          <a:latin typeface="Calibri"/>
                        </a:rPr>
                        <a:t>PFR</a:t>
                      </a:r>
                    </a:p>
                  </a:txBody>
                  <a:tcPr>
                    <a:solidFill>
                      <a:srgbClr val="1A1F2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EEF2F7"/>
                          </a:solidFill>
                          <a:latin typeface="Calibri"/>
                        </a:rPr>
                        <a:t>12.8</a:t>
                      </a:r>
                    </a:p>
                  </a:txBody>
                  <a:tcPr>
                    <a:solidFill>
                      <a:srgbClr val="1A1F2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EEF2F7"/>
                          </a:solidFill>
                          <a:latin typeface="Calibri"/>
                        </a:rPr>
                        <a:t>13.5</a:t>
                      </a:r>
                    </a:p>
                  </a:txBody>
                  <a:tcPr>
                    <a:solidFill>
                      <a:srgbClr val="1A1F2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EEF2F7"/>
                          </a:solidFill>
                          <a:latin typeface="Calibri"/>
                        </a:rPr>
                        <a:t>14.1</a:t>
                      </a:r>
                    </a:p>
                  </a:txBody>
                  <a:tcPr>
                    <a:solidFill>
                      <a:srgbClr val="1A1F2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EEF2F7"/>
                          </a:solidFill>
                          <a:latin typeface="Calibri"/>
                        </a:rPr>
                        <a:t>nearly flat</a:t>
                      </a:r>
                    </a:p>
                  </a:txBody>
                  <a:tcPr>
                    <a:solidFill>
                      <a:srgbClr val="1A1F2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6388">
                <a:tc>
                  <a:txBody>
                    <a:bodyPr/>
                    <a:lstStyle/>
                    <a:p>
                      <a:pPr algn="l"/>
                      <a:r>
                        <a:rPr sz="1300" b="0">
                          <a:solidFill>
                            <a:srgbClr val="EEF2F7"/>
                          </a:solidFill>
                          <a:latin typeface="Calibri"/>
                        </a:rPr>
                        <a:t>Gap</a:t>
                      </a:r>
                    </a:p>
                  </a:txBody>
                  <a:tcPr>
                    <a:solidFill>
                      <a:srgbClr val="1A1F2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EEF2F7"/>
                          </a:solidFill>
                          <a:latin typeface="Calibri"/>
                        </a:rPr>
                        <a:t>15.2</a:t>
                      </a:r>
                    </a:p>
                  </a:txBody>
                  <a:tcPr>
                    <a:solidFill>
                      <a:srgbClr val="1A1F2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EEF2F7"/>
                          </a:solidFill>
                          <a:latin typeface="Calibri"/>
                        </a:rPr>
                        <a:t>8.7</a:t>
                      </a:r>
                    </a:p>
                  </a:txBody>
                  <a:tcPr>
                    <a:solidFill>
                      <a:srgbClr val="1A1F2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EEF2F7"/>
                          </a:solidFill>
                          <a:latin typeface="Calibri"/>
                        </a:rPr>
                        <a:t>12.4</a:t>
                      </a:r>
                    </a:p>
                  </a:txBody>
                  <a:tcPr>
                    <a:solidFill>
                      <a:srgbClr val="1A1F2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EEF2F7"/>
                          </a:solidFill>
                          <a:latin typeface="Calibri"/>
                        </a:rPr>
                        <a:t>U-shape</a:t>
                      </a:r>
                    </a:p>
                  </a:txBody>
                  <a:tcPr>
                    <a:solidFill>
                      <a:srgbClr val="1A1F2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6388">
                <a:tc>
                  <a:txBody>
                    <a:bodyPr/>
                    <a:lstStyle/>
                    <a:p>
                      <a:pPr algn="l"/>
                      <a:r>
                        <a:rPr sz="1300" b="0">
                          <a:solidFill>
                            <a:srgbClr val="EEF2F7"/>
                          </a:solidFill>
                          <a:latin typeface="Calibri"/>
                        </a:rPr>
                        <a:t>3-Bet %</a:t>
                      </a:r>
                    </a:p>
                  </a:txBody>
                  <a:tcPr>
                    <a:solidFill>
                      <a:srgbClr val="1A1F2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EEF2F7"/>
                          </a:solidFill>
                          <a:latin typeface="Calibri"/>
                        </a:rPr>
                        <a:t>6.4</a:t>
                      </a:r>
                    </a:p>
                  </a:txBody>
                  <a:tcPr>
                    <a:solidFill>
                      <a:srgbClr val="1A1F2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EEF2F7"/>
                          </a:solidFill>
                          <a:latin typeface="Calibri"/>
                        </a:rPr>
                        <a:t>6.8</a:t>
                      </a:r>
                    </a:p>
                  </a:txBody>
                  <a:tcPr>
                    <a:solidFill>
                      <a:srgbClr val="1A1F2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EEF2F7"/>
                          </a:solidFill>
                          <a:latin typeface="Calibri"/>
                        </a:rPr>
                        <a:t>6.8</a:t>
                      </a:r>
                    </a:p>
                  </a:txBody>
                  <a:tcPr>
                    <a:solidFill>
                      <a:srgbClr val="1A1F2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EEF2F7"/>
                          </a:solidFill>
                          <a:latin typeface="Calibri"/>
                        </a:rPr>
                        <a:t>flat</a:t>
                      </a:r>
                    </a:p>
                  </a:txBody>
                  <a:tcPr>
                    <a:solidFill>
                      <a:srgbClr val="1A1F2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96388">
                <a:tc>
                  <a:txBody>
                    <a:bodyPr/>
                    <a:lstStyle/>
                    <a:p>
                      <a:pPr algn="l"/>
                      <a:r>
                        <a:rPr sz="1300" b="0">
                          <a:solidFill>
                            <a:srgbClr val="EEF2F7"/>
                          </a:solidFill>
                          <a:latin typeface="Calibri"/>
                        </a:rPr>
                        <a:t>Fold-to-3Bet %</a:t>
                      </a:r>
                    </a:p>
                  </a:txBody>
                  <a:tcPr>
                    <a:solidFill>
                      <a:srgbClr val="1A1F2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EEF2F7"/>
                          </a:solidFill>
                          <a:latin typeface="Calibri"/>
                        </a:rPr>
                        <a:t>69.4</a:t>
                      </a:r>
                    </a:p>
                  </a:txBody>
                  <a:tcPr>
                    <a:solidFill>
                      <a:srgbClr val="1A1F2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EEF2F7"/>
                          </a:solidFill>
                          <a:latin typeface="Calibri"/>
                        </a:rPr>
                        <a:t>77.1</a:t>
                      </a:r>
                    </a:p>
                  </a:txBody>
                  <a:tcPr>
                    <a:solidFill>
                      <a:srgbClr val="1A1F2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EEF2F7"/>
                          </a:solidFill>
                          <a:latin typeface="Calibri"/>
                        </a:rPr>
                        <a:t>72.1</a:t>
                      </a:r>
                    </a:p>
                  </a:txBody>
                  <a:tcPr>
                    <a:solidFill>
                      <a:srgbClr val="1A1F2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EEF2F7"/>
                          </a:solidFill>
                          <a:latin typeface="Calibri"/>
                        </a:rPr>
                        <a:t>inverse U-shape</a:t>
                      </a:r>
                    </a:p>
                  </a:txBody>
                  <a:tcPr>
                    <a:solidFill>
                      <a:srgbClr val="1A1F2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96392">
                <a:tc>
                  <a:txBody>
                    <a:bodyPr/>
                    <a:lstStyle/>
                    <a:p>
                      <a:pPr algn="l"/>
                      <a:r>
                        <a:rPr sz="1300" b="0">
                          <a:solidFill>
                            <a:srgbClr val="EEF2F7"/>
                          </a:solidFill>
                          <a:latin typeface="Calibri"/>
                        </a:rPr>
                        <a:t>Limp %</a:t>
                      </a:r>
                    </a:p>
                  </a:txBody>
                  <a:tcPr>
                    <a:solidFill>
                      <a:srgbClr val="1A1F2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EEF2F7"/>
                          </a:solidFill>
                          <a:latin typeface="Calibri"/>
                        </a:rPr>
                        <a:t>6.7</a:t>
                      </a:r>
                    </a:p>
                  </a:txBody>
                  <a:tcPr>
                    <a:solidFill>
                      <a:srgbClr val="1A1F2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EEF2F7"/>
                          </a:solidFill>
                          <a:latin typeface="Calibri"/>
                        </a:rPr>
                        <a:t>4.7</a:t>
                      </a:r>
                    </a:p>
                  </a:txBody>
                  <a:tcPr>
                    <a:solidFill>
                      <a:srgbClr val="1A1F2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EEF2F7"/>
                          </a:solidFill>
                          <a:latin typeface="Calibri"/>
                        </a:rPr>
                        <a:t>5.2</a:t>
                      </a:r>
                    </a:p>
                  </a:txBody>
                  <a:tcPr>
                    <a:solidFill>
                      <a:srgbClr val="1A1F2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 dirty="0">
                          <a:solidFill>
                            <a:srgbClr val="EEF2F7"/>
                          </a:solidFill>
                          <a:latin typeface="Calibri"/>
                        </a:rPr>
                        <a:t>U-shape</a:t>
                      </a:r>
                    </a:p>
                  </a:txBody>
                  <a:tcPr>
                    <a:solidFill>
                      <a:srgbClr val="1A1F2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0" y="5742450"/>
            <a:ext cx="7503084" cy="430887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200" b="1" dirty="0">
                <a:solidFill>
                  <a:srgbClr val="3DE0A8"/>
                </a:solidFill>
                <a:latin typeface="Calibri"/>
              </a:rPr>
              <a:t>"How often they do it" is style. Not skill.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43E0237-43D2-72A8-351F-EA3D34AB56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24307" y="684663"/>
            <a:ext cx="4268049" cy="5716137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127" y="31845"/>
            <a:ext cx="12188952" cy="6858000"/>
          </a:xfrm>
          <a:prstGeom prst="rect">
            <a:avLst/>
          </a:prstGeom>
          <a:solidFill>
            <a:srgbClr val="0E101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10972800" cy="8229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3600" b="1">
                <a:solidFill>
                  <a:srgbClr val="EEF2F7"/>
                </a:solidFill>
                <a:latin typeface="Calibri"/>
              </a:rPr>
              <a:t>The one stat that IS monotonic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097280"/>
            <a:ext cx="10972800" cy="5486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0">
                <a:solidFill>
                  <a:srgbClr val="8A93A8"/>
                </a:solidFill>
                <a:latin typeface="Calibri"/>
              </a:rPr>
              <a:t>WSD — won-at-showdown %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2582438"/>
              </p:ext>
            </p:extLst>
          </p:nvPr>
        </p:nvGraphicFramePr>
        <p:xfrm>
          <a:off x="7860200" y="2377440"/>
          <a:ext cx="3535680" cy="2926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785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785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785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85216">
                <a:tc>
                  <a:txBody>
                    <a:bodyPr/>
                    <a:lstStyle/>
                    <a:p>
                      <a:pPr algn="l"/>
                      <a:r>
                        <a:rPr sz="1400" b="1">
                          <a:solidFill>
                            <a:srgbClr val="0E1018"/>
                          </a:solidFill>
                          <a:latin typeface="Calibri"/>
                        </a:rPr>
                        <a:t>Dec</a:t>
                      </a:r>
                    </a:p>
                  </a:txBody>
                  <a:tcPr>
                    <a:solidFill>
                      <a:srgbClr val="3DE0A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 dirty="0">
                          <a:solidFill>
                            <a:srgbClr val="0E1018"/>
                          </a:solidFill>
                          <a:latin typeface="Calibri"/>
                        </a:rPr>
                        <a:t>bb/100</a:t>
                      </a:r>
                    </a:p>
                  </a:txBody>
                  <a:tcPr>
                    <a:solidFill>
                      <a:srgbClr val="3DE0A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 dirty="0">
                          <a:solidFill>
                            <a:srgbClr val="0E1018"/>
                          </a:solidFill>
                          <a:latin typeface="Calibri"/>
                        </a:rPr>
                        <a:t>WSD</a:t>
                      </a:r>
                    </a:p>
                  </a:txBody>
                  <a:tcPr>
                    <a:solidFill>
                      <a:srgbClr val="3DE0A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5216">
                <a:tc>
                  <a:txBody>
                    <a:bodyPr/>
                    <a:lstStyle/>
                    <a:p>
                      <a:pPr algn="l"/>
                      <a:r>
                        <a:rPr sz="1300" b="0">
                          <a:solidFill>
                            <a:srgbClr val="EEF2F7"/>
                          </a:solidFill>
                          <a:latin typeface="Calibri"/>
                        </a:rPr>
                        <a:t>D1 losers</a:t>
                      </a:r>
                    </a:p>
                  </a:txBody>
                  <a:tcPr>
                    <a:solidFill>
                      <a:srgbClr val="1A1F2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EEF2F7"/>
                          </a:solidFill>
                          <a:latin typeface="Calibri"/>
                        </a:rPr>
                        <a:t>-44.7</a:t>
                      </a:r>
                    </a:p>
                  </a:txBody>
                  <a:tcPr>
                    <a:solidFill>
                      <a:srgbClr val="1A1F2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EEF2F7"/>
                          </a:solidFill>
                          <a:latin typeface="Calibri"/>
                        </a:rPr>
                        <a:t>46.2</a:t>
                      </a:r>
                    </a:p>
                  </a:txBody>
                  <a:tcPr>
                    <a:solidFill>
                      <a:srgbClr val="1A1F2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85216">
                <a:tc>
                  <a:txBody>
                    <a:bodyPr/>
                    <a:lstStyle/>
                    <a:p>
                      <a:pPr algn="l"/>
                      <a:r>
                        <a:rPr sz="1300" b="0">
                          <a:solidFill>
                            <a:srgbClr val="EEF2F7"/>
                          </a:solidFill>
                          <a:latin typeface="Calibri"/>
                        </a:rPr>
                        <a:t>D5 mid</a:t>
                      </a:r>
                    </a:p>
                  </a:txBody>
                  <a:tcPr>
                    <a:solidFill>
                      <a:srgbClr val="1A1F2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EEF2F7"/>
                          </a:solidFill>
                          <a:latin typeface="Calibri"/>
                        </a:rPr>
                        <a:t>+0.3</a:t>
                      </a:r>
                    </a:p>
                  </a:txBody>
                  <a:tcPr>
                    <a:solidFill>
                      <a:srgbClr val="1A1F2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EEF2F7"/>
                          </a:solidFill>
                          <a:latin typeface="Calibri"/>
                        </a:rPr>
                        <a:t>52.3</a:t>
                      </a:r>
                    </a:p>
                  </a:txBody>
                  <a:tcPr>
                    <a:solidFill>
                      <a:srgbClr val="1A1F2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85216">
                <a:tc>
                  <a:txBody>
                    <a:bodyPr/>
                    <a:lstStyle/>
                    <a:p>
                      <a:pPr algn="l"/>
                      <a:r>
                        <a:rPr sz="1300" b="0">
                          <a:solidFill>
                            <a:srgbClr val="EEF2F7"/>
                          </a:solidFill>
                          <a:latin typeface="Calibri"/>
                        </a:rPr>
                        <a:t>D7</a:t>
                      </a:r>
                    </a:p>
                  </a:txBody>
                  <a:tcPr>
                    <a:solidFill>
                      <a:srgbClr val="1A1F2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EEF2F7"/>
                          </a:solidFill>
                          <a:latin typeface="Calibri"/>
                        </a:rPr>
                        <a:t>+9.3</a:t>
                      </a:r>
                    </a:p>
                  </a:txBody>
                  <a:tcPr>
                    <a:solidFill>
                      <a:srgbClr val="1A1F2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EEF2F7"/>
                          </a:solidFill>
                          <a:latin typeface="Calibri"/>
                        </a:rPr>
                        <a:t>53.1</a:t>
                      </a:r>
                    </a:p>
                  </a:txBody>
                  <a:tcPr>
                    <a:solidFill>
                      <a:srgbClr val="1A1F2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85216">
                <a:tc>
                  <a:txBody>
                    <a:bodyPr/>
                    <a:lstStyle/>
                    <a:p>
                      <a:pPr algn="l"/>
                      <a:r>
                        <a:rPr sz="1300" b="0">
                          <a:solidFill>
                            <a:srgbClr val="EEF2F7"/>
                          </a:solidFill>
                          <a:latin typeface="Calibri"/>
                        </a:rPr>
                        <a:t>D10 winners</a:t>
                      </a:r>
                    </a:p>
                  </a:txBody>
                  <a:tcPr>
                    <a:solidFill>
                      <a:srgbClr val="1A1F2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EEF2F7"/>
                          </a:solidFill>
                          <a:latin typeface="Calibri"/>
                        </a:rPr>
                        <a:t>+45.3</a:t>
                      </a:r>
                    </a:p>
                  </a:txBody>
                  <a:tcPr>
                    <a:solidFill>
                      <a:srgbClr val="1A1F2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 dirty="0">
                          <a:solidFill>
                            <a:srgbClr val="EEF2F7"/>
                          </a:solidFill>
                          <a:latin typeface="Calibri"/>
                        </a:rPr>
                        <a:t>54.2</a:t>
                      </a:r>
                    </a:p>
                  </a:txBody>
                  <a:tcPr>
                    <a:solidFill>
                      <a:srgbClr val="1A1F2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302229" y="2143607"/>
            <a:ext cx="3465621" cy="3693319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0" dirty="0">
                <a:solidFill>
                  <a:srgbClr val="EEF2F7"/>
                </a:solidFill>
                <a:latin typeface="Calibri"/>
              </a:rPr>
              <a:t>7 of 9 decile steps go UP.
+8 points D1 → D10.
If you can only watch one
HUD stat, watch WSD.
A villain at WSD ≥ 54
is almost certainly a winner.
A villain at WSD &lt; 50
is almost certainly a loser —
regardless of their VPIP.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2EC49F1-C831-AEC9-9BBB-059AA14EEE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898" y="1580638"/>
            <a:ext cx="3390460" cy="4519684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24566"/>
            <a:ext cx="12188952" cy="6858000"/>
          </a:xfrm>
          <a:prstGeom prst="rect">
            <a:avLst/>
          </a:prstGeom>
          <a:solidFill>
            <a:srgbClr val="0E101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10972800" cy="8229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3600" b="1">
                <a:solidFill>
                  <a:srgbClr val="EEF2F7"/>
                </a:solidFill>
                <a:latin typeface="Calibri"/>
              </a:rPr>
              <a:t>WSD − WTSD: the compound signal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097280"/>
            <a:ext cx="10972800" cy="5486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0">
                <a:solidFill>
                  <a:srgbClr val="8A93A8"/>
                </a:solidFill>
                <a:latin typeface="Calibri"/>
              </a:rPr>
              <a:t>The gap between 'how often I show down' and 'how often I win there'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1769451"/>
              </p:ext>
            </p:extLst>
          </p:nvPr>
        </p:nvGraphicFramePr>
        <p:xfrm>
          <a:off x="914400" y="1920240"/>
          <a:ext cx="5359020" cy="2377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18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718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718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7180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7180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94360">
                <a:tc>
                  <a:txBody>
                    <a:bodyPr/>
                    <a:lstStyle/>
                    <a:p>
                      <a:pPr algn="l"/>
                      <a:r>
                        <a:rPr sz="1400" b="1">
                          <a:solidFill>
                            <a:srgbClr val="0E1018"/>
                          </a:solidFill>
                          <a:latin typeface="Calibri"/>
                        </a:rPr>
                        <a:t>Dec</a:t>
                      </a:r>
                    </a:p>
                  </a:txBody>
                  <a:tcPr>
                    <a:solidFill>
                      <a:srgbClr val="3DE0A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0E1018"/>
                          </a:solidFill>
                          <a:latin typeface="Calibri"/>
                        </a:rPr>
                        <a:t>bb/100</a:t>
                      </a:r>
                    </a:p>
                  </a:txBody>
                  <a:tcPr>
                    <a:solidFill>
                      <a:srgbClr val="3DE0A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0E1018"/>
                          </a:solidFill>
                          <a:latin typeface="Calibri"/>
                        </a:rPr>
                        <a:t>WTSD</a:t>
                      </a:r>
                    </a:p>
                  </a:txBody>
                  <a:tcPr>
                    <a:solidFill>
                      <a:srgbClr val="3DE0A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0E1018"/>
                          </a:solidFill>
                          <a:latin typeface="Calibri"/>
                        </a:rPr>
                        <a:t>WSD</a:t>
                      </a:r>
                    </a:p>
                  </a:txBody>
                  <a:tcPr>
                    <a:solidFill>
                      <a:srgbClr val="3DE0A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0E1018"/>
                          </a:solidFill>
                          <a:latin typeface="Calibri"/>
                        </a:rPr>
                        <a:t>WSD−WTSD</a:t>
                      </a:r>
                    </a:p>
                  </a:txBody>
                  <a:tcPr>
                    <a:solidFill>
                      <a:srgbClr val="3DE0A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4360">
                <a:tc>
                  <a:txBody>
                    <a:bodyPr/>
                    <a:lstStyle/>
                    <a:p>
                      <a:pPr algn="l"/>
                      <a:r>
                        <a:rPr sz="1300" b="0">
                          <a:solidFill>
                            <a:srgbClr val="EEF2F7"/>
                          </a:solidFill>
                          <a:latin typeface="Calibri"/>
                        </a:rPr>
                        <a:t>D1</a:t>
                      </a:r>
                    </a:p>
                  </a:txBody>
                  <a:tcPr>
                    <a:solidFill>
                      <a:srgbClr val="1A1F2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EEF2F7"/>
                          </a:solidFill>
                          <a:latin typeface="Calibri"/>
                        </a:rPr>
                        <a:t>-44.7</a:t>
                      </a:r>
                    </a:p>
                  </a:txBody>
                  <a:tcPr>
                    <a:solidFill>
                      <a:srgbClr val="1A1F2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EEF2F7"/>
                          </a:solidFill>
                          <a:latin typeface="Calibri"/>
                        </a:rPr>
                        <a:t>44.4</a:t>
                      </a:r>
                    </a:p>
                  </a:txBody>
                  <a:tcPr>
                    <a:solidFill>
                      <a:srgbClr val="1A1F2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EEF2F7"/>
                          </a:solidFill>
                          <a:latin typeface="Calibri"/>
                        </a:rPr>
                        <a:t>46.2</a:t>
                      </a:r>
                    </a:p>
                  </a:txBody>
                  <a:tcPr>
                    <a:solidFill>
                      <a:srgbClr val="1A1F2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 dirty="0">
                          <a:solidFill>
                            <a:srgbClr val="EEF2F7"/>
                          </a:solidFill>
                          <a:latin typeface="Calibri"/>
                        </a:rPr>
                        <a:t>+1.9</a:t>
                      </a:r>
                    </a:p>
                  </a:txBody>
                  <a:tcPr>
                    <a:solidFill>
                      <a:srgbClr val="1A1F2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4360">
                <a:tc>
                  <a:txBody>
                    <a:bodyPr/>
                    <a:lstStyle/>
                    <a:p>
                      <a:pPr algn="l"/>
                      <a:r>
                        <a:rPr sz="1300" b="0">
                          <a:solidFill>
                            <a:srgbClr val="EEF2F7"/>
                          </a:solidFill>
                          <a:latin typeface="Calibri"/>
                        </a:rPr>
                        <a:t>D5</a:t>
                      </a:r>
                    </a:p>
                  </a:txBody>
                  <a:tcPr>
                    <a:solidFill>
                      <a:srgbClr val="1A1F2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EEF2F7"/>
                          </a:solidFill>
                          <a:latin typeface="Calibri"/>
                        </a:rPr>
                        <a:t>+0.3</a:t>
                      </a:r>
                    </a:p>
                  </a:txBody>
                  <a:tcPr>
                    <a:solidFill>
                      <a:srgbClr val="1A1F2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EEF2F7"/>
                          </a:solidFill>
                          <a:latin typeface="Calibri"/>
                        </a:rPr>
                        <a:t>49.0</a:t>
                      </a:r>
                    </a:p>
                  </a:txBody>
                  <a:tcPr>
                    <a:solidFill>
                      <a:srgbClr val="1A1F2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EEF2F7"/>
                          </a:solidFill>
                          <a:latin typeface="Calibri"/>
                        </a:rPr>
                        <a:t>52.3</a:t>
                      </a:r>
                    </a:p>
                  </a:txBody>
                  <a:tcPr>
                    <a:solidFill>
                      <a:srgbClr val="1A1F2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EEF2F7"/>
                          </a:solidFill>
                          <a:latin typeface="Calibri"/>
                        </a:rPr>
                        <a:t>+3.4</a:t>
                      </a:r>
                    </a:p>
                  </a:txBody>
                  <a:tcPr>
                    <a:solidFill>
                      <a:srgbClr val="1A1F2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94360">
                <a:tc>
                  <a:txBody>
                    <a:bodyPr/>
                    <a:lstStyle/>
                    <a:p>
                      <a:pPr algn="l"/>
                      <a:r>
                        <a:rPr sz="1300" b="0">
                          <a:solidFill>
                            <a:srgbClr val="EEF2F7"/>
                          </a:solidFill>
                          <a:latin typeface="Calibri"/>
                        </a:rPr>
                        <a:t>D10</a:t>
                      </a:r>
                    </a:p>
                  </a:txBody>
                  <a:tcPr>
                    <a:solidFill>
                      <a:srgbClr val="1A1F2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EEF2F7"/>
                          </a:solidFill>
                          <a:latin typeface="Calibri"/>
                        </a:rPr>
                        <a:t>+45.3</a:t>
                      </a:r>
                    </a:p>
                  </a:txBody>
                  <a:tcPr>
                    <a:solidFill>
                      <a:srgbClr val="1A1F2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EEF2F7"/>
                          </a:solidFill>
                          <a:latin typeface="Calibri"/>
                        </a:rPr>
                        <a:t>42.7</a:t>
                      </a:r>
                    </a:p>
                  </a:txBody>
                  <a:tcPr>
                    <a:solidFill>
                      <a:srgbClr val="1A1F2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EEF2F7"/>
                          </a:solidFill>
                          <a:latin typeface="Calibri"/>
                        </a:rPr>
                        <a:t>54.2</a:t>
                      </a:r>
                    </a:p>
                  </a:txBody>
                  <a:tcPr>
                    <a:solidFill>
                      <a:srgbClr val="1A1F2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 dirty="0">
                          <a:solidFill>
                            <a:srgbClr val="EEF2F7"/>
                          </a:solidFill>
                          <a:latin typeface="Calibri"/>
                        </a:rPr>
                        <a:t>+11.5</a:t>
                      </a:r>
                    </a:p>
                  </a:txBody>
                  <a:tcPr>
                    <a:solidFill>
                      <a:srgbClr val="1A1F2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731520" y="4572000"/>
            <a:ext cx="10515600" cy="18288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EEF2F7"/>
                </a:solidFill>
                <a:latin typeface="Calibri"/>
              </a:rPr>
              <a:t>8 of 9 decile steps UP. +9.6 from worst to best.
Losers bring junk to showdown. Winners are selective.
Break-evens over-attend showdown with mediocre hands.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5707003-C75B-7505-7D06-6D7F0DBDE9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96237" y="868907"/>
            <a:ext cx="4021799" cy="5361296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E101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10972800" cy="8229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3600" b="1">
                <a:solidFill>
                  <a:srgbClr val="EEF2F7"/>
                </a:solidFill>
                <a:latin typeface="Calibri"/>
              </a:rPr>
              <a:t>Composition, not frequency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097280"/>
            <a:ext cx="10972800" cy="5486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0">
                <a:solidFill>
                  <a:srgbClr val="8A93A8"/>
                </a:solidFill>
                <a:latin typeface="Calibri"/>
              </a:rPr>
              <a:t>Two players at 28 VPIP — same number, opposite play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48640" y="1920240"/>
          <a:ext cx="10972800" cy="3657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57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57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57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31520">
                <a:tc>
                  <a:txBody>
                    <a:bodyPr/>
                    <a:lstStyle/>
                    <a:p>
                      <a:pPr algn="l"/>
                      <a:endParaRPr/>
                    </a:p>
                  </a:txBody>
                  <a:tcPr>
                    <a:solidFill>
                      <a:srgbClr val="3DE0A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0E1018"/>
                          </a:solidFill>
                          <a:latin typeface="Calibri"/>
                        </a:rPr>
                        <a:t>D1 losing rec</a:t>
                      </a:r>
                    </a:p>
                  </a:txBody>
                  <a:tcPr>
                    <a:solidFill>
                      <a:srgbClr val="3DE0A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0E1018"/>
                          </a:solidFill>
                          <a:latin typeface="Calibri"/>
                        </a:rPr>
                        <a:t>D10 winning reg</a:t>
                      </a:r>
                    </a:p>
                  </a:txBody>
                  <a:tcPr>
                    <a:solidFill>
                      <a:srgbClr val="3DE0A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algn="l"/>
                      <a:r>
                        <a:rPr sz="1300" b="0">
                          <a:solidFill>
                            <a:srgbClr val="EEF2F7"/>
                          </a:solidFill>
                          <a:latin typeface="Calibri"/>
                        </a:rPr>
                        <a:t>VPIP</a:t>
                      </a:r>
                    </a:p>
                  </a:txBody>
                  <a:tcPr>
                    <a:solidFill>
                      <a:srgbClr val="1A1F2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EEF2F7"/>
                          </a:solidFill>
                          <a:latin typeface="Calibri"/>
                        </a:rPr>
                        <a:t>28</a:t>
                      </a:r>
                    </a:p>
                  </a:txBody>
                  <a:tcPr>
                    <a:solidFill>
                      <a:srgbClr val="1A1F2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EEF2F7"/>
                          </a:solidFill>
                          <a:latin typeface="Calibri"/>
                        </a:rPr>
                        <a:t>26</a:t>
                      </a:r>
                    </a:p>
                  </a:txBody>
                  <a:tcPr>
                    <a:solidFill>
                      <a:srgbClr val="1A1F2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algn="l"/>
                      <a:r>
                        <a:rPr sz="1300" b="0">
                          <a:solidFill>
                            <a:srgbClr val="EEF2F7"/>
                          </a:solidFill>
                          <a:latin typeface="Calibri"/>
                        </a:rPr>
                        <a:t>Opens</a:t>
                      </a:r>
                    </a:p>
                  </a:txBody>
                  <a:tcPr>
                    <a:solidFill>
                      <a:srgbClr val="1A1F2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EEF2F7"/>
                          </a:solidFill>
                          <a:latin typeface="Calibri"/>
                        </a:rPr>
                        <a:t>JTo, QTo, A9o, K9o</a:t>
                      </a:r>
                    </a:p>
                  </a:txBody>
                  <a:tcPr>
                    <a:solidFill>
                      <a:srgbClr val="1A1F2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EEF2F7"/>
                          </a:solidFill>
                          <a:latin typeface="Calibri"/>
                        </a:rPr>
                        <a:t>K9s, 87s, 65s, T8s</a:t>
                      </a:r>
                    </a:p>
                  </a:txBody>
                  <a:tcPr>
                    <a:solidFill>
                      <a:srgbClr val="1A1F2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algn="l"/>
                      <a:r>
                        <a:rPr sz="1300" b="0">
                          <a:solidFill>
                            <a:srgbClr val="EEF2F7"/>
                          </a:solidFill>
                          <a:latin typeface="Calibri"/>
                        </a:rPr>
                        <a:t>3-bet bluffs</a:t>
                      </a:r>
                    </a:p>
                  </a:txBody>
                  <a:tcPr>
                    <a:solidFill>
                      <a:srgbClr val="1A1F2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EEF2F7"/>
                          </a:solidFill>
                          <a:latin typeface="Calibri"/>
                        </a:rPr>
                        <a:t>A8o, A9o, 98o, 54s</a:t>
                      </a:r>
                    </a:p>
                  </a:txBody>
                  <a:tcPr>
                    <a:solidFill>
                      <a:srgbClr val="1A1F2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EEF2F7"/>
                          </a:solidFill>
                          <a:latin typeface="Calibri"/>
                        </a:rPr>
                        <a:t>K2s, Q5s, 65s, A6s</a:t>
                      </a:r>
                    </a:p>
                  </a:txBody>
                  <a:tcPr>
                    <a:solidFill>
                      <a:srgbClr val="1A1F2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algn="l"/>
                      <a:r>
                        <a:rPr sz="1300" b="0">
                          <a:solidFill>
                            <a:srgbClr val="EEF2F7"/>
                          </a:solidFill>
                          <a:latin typeface="Calibri"/>
                        </a:rPr>
                        <a:t>Calls 3-bet</a:t>
                      </a:r>
                    </a:p>
                  </a:txBody>
                  <a:tcPr>
                    <a:solidFill>
                      <a:srgbClr val="1A1F2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EEF2F7"/>
                          </a:solidFill>
                          <a:latin typeface="Calibri"/>
                        </a:rPr>
                        <a:t>AJo, ATo, KJo, A9o</a:t>
                      </a:r>
                    </a:p>
                  </a:txBody>
                  <a:tcPr>
                    <a:solidFill>
                      <a:srgbClr val="1A1F2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EEF2F7"/>
                          </a:solidFill>
                          <a:latin typeface="Calibri"/>
                        </a:rPr>
                        <a:t>22-TT, 87s, 76s, T8s</a:t>
                      </a:r>
                    </a:p>
                  </a:txBody>
                  <a:tcPr>
                    <a:solidFill>
                      <a:srgbClr val="1A1F2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48640" y="5852160"/>
            <a:ext cx="10972800" cy="5486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1800" b="1">
                <a:solidFill>
                  <a:srgbClr val="3DE0A8"/>
                </a:solidFill>
                <a:latin typeface="Calibri"/>
              </a:rPr>
              <a:t>Same VPIP number. Different hand composition. Opposite outcomes.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E101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10972800" cy="8229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3200" b="1">
                <a:solidFill>
                  <a:srgbClr val="EEF2F7"/>
                </a:solidFill>
                <a:latin typeface="Calibri"/>
              </a:rPr>
              <a:t>What DOES work for villain reads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097280"/>
            <a:ext cx="10972800" cy="5486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0">
                <a:solidFill>
                  <a:srgbClr val="8A93A8"/>
                </a:solidFill>
                <a:latin typeface="Calibri"/>
              </a:rPr>
              <a:t>Stats in PAIRS, not in isolation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365760" y="1828800"/>
          <a:ext cx="11430000" cy="4114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1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1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1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87828">
                <a:tc>
                  <a:txBody>
                    <a:bodyPr/>
                    <a:lstStyle/>
                    <a:p>
                      <a:pPr algn="l"/>
                      <a:r>
                        <a:rPr sz="1400" b="1">
                          <a:solidFill>
                            <a:srgbClr val="0E1018"/>
                          </a:solidFill>
                          <a:latin typeface="Calibri"/>
                        </a:rPr>
                        <a:t>Stat combo</a:t>
                      </a:r>
                    </a:p>
                  </a:txBody>
                  <a:tcPr>
                    <a:solidFill>
                      <a:srgbClr val="3DE0A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0E1018"/>
                          </a:solidFill>
                          <a:latin typeface="Calibri"/>
                        </a:rPr>
                        <a:t>What it means</a:t>
                      </a:r>
                    </a:p>
                  </a:txBody>
                  <a:tcPr>
                    <a:solidFill>
                      <a:srgbClr val="3DE0A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0E1018"/>
                          </a:solidFill>
                          <a:latin typeface="Calibri"/>
                        </a:rPr>
                        <a:t>Exploit action</a:t>
                      </a:r>
                    </a:p>
                  </a:txBody>
                  <a:tcPr>
                    <a:solidFill>
                      <a:srgbClr val="3DE0A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7828">
                <a:tc>
                  <a:txBody>
                    <a:bodyPr/>
                    <a:lstStyle/>
                    <a:p>
                      <a:pPr algn="l"/>
                      <a:r>
                        <a:rPr sz="1300" b="0">
                          <a:solidFill>
                            <a:srgbClr val="EEF2F7"/>
                          </a:solidFill>
                          <a:latin typeface="Calibri"/>
                        </a:rPr>
                        <a:t>VPIP high + WSD low</a:t>
                      </a:r>
                    </a:p>
                  </a:txBody>
                  <a:tcPr>
                    <a:solidFill>
                      <a:srgbClr val="1A1F2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EEF2F7"/>
                          </a:solidFill>
                          <a:latin typeface="Calibri"/>
                        </a:rPr>
                        <a:t>Calling station</a:t>
                      </a:r>
                    </a:p>
                  </a:txBody>
                  <a:tcPr>
                    <a:solidFill>
                      <a:srgbClr val="1A1F2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EEF2F7"/>
                          </a:solidFill>
                          <a:latin typeface="Calibri"/>
                        </a:rPr>
                        <a:t>Thin value. Don't bluff.</a:t>
                      </a:r>
                    </a:p>
                  </a:txBody>
                  <a:tcPr>
                    <a:solidFill>
                      <a:srgbClr val="1A1F2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87828">
                <a:tc>
                  <a:txBody>
                    <a:bodyPr/>
                    <a:lstStyle/>
                    <a:p>
                      <a:pPr algn="l"/>
                      <a:r>
                        <a:rPr sz="1300" b="0">
                          <a:solidFill>
                            <a:srgbClr val="EEF2F7"/>
                          </a:solidFill>
                          <a:latin typeface="Calibri"/>
                        </a:rPr>
                        <a:t>VPIP high + WSD high</a:t>
                      </a:r>
                    </a:p>
                  </a:txBody>
                  <a:tcPr>
                    <a:solidFill>
                      <a:srgbClr val="1A1F2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EEF2F7"/>
                          </a:solidFill>
                          <a:latin typeface="Calibri"/>
                        </a:rPr>
                        <a:t>Real LAG winner</a:t>
                      </a:r>
                    </a:p>
                  </a:txBody>
                  <a:tcPr>
                    <a:solidFill>
                      <a:srgbClr val="1A1F2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EEF2F7"/>
                          </a:solidFill>
                          <a:latin typeface="Calibri"/>
                        </a:rPr>
                        <a:t>Pot control. Respect aggression.</a:t>
                      </a:r>
                    </a:p>
                  </a:txBody>
                  <a:tcPr>
                    <a:solidFill>
                      <a:srgbClr val="1A1F2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87828">
                <a:tc>
                  <a:txBody>
                    <a:bodyPr/>
                    <a:lstStyle/>
                    <a:p>
                      <a:pPr algn="l"/>
                      <a:r>
                        <a:rPr sz="1300" b="0">
                          <a:solidFill>
                            <a:srgbClr val="EEF2F7"/>
                          </a:solidFill>
                          <a:latin typeface="Calibri"/>
                        </a:rPr>
                        <a:t>Gap wide + 3-bet low</a:t>
                      </a:r>
                    </a:p>
                  </a:txBody>
                  <a:tcPr>
                    <a:solidFill>
                      <a:srgbClr val="1A1F2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EEF2F7"/>
                          </a:solidFill>
                          <a:latin typeface="Calibri"/>
                        </a:rPr>
                        <a:t>Flatter losing style</a:t>
                      </a:r>
                    </a:p>
                  </a:txBody>
                  <a:tcPr>
                    <a:solidFill>
                      <a:srgbClr val="1A1F2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EEF2F7"/>
                          </a:solidFill>
                          <a:latin typeface="Calibri"/>
                        </a:rPr>
                        <a:t>Steal wide. C-bet dry boards.</a:t>
                      </a:r>
                    </a:p>
                  </a:txBody>
                  <a:tcPr>
                    <a:solidFill>
                      <a:srgbClr val="1A1F2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87828">
                <a:tc>
                  <a:txBody>
                    <a:bodyPr/>
                    <a:lstStyle/>
                    <a:p>
                      <a:pPr algn="l"/>
                      <a:r>
                        <a:rPr sz="1300" b="0">
                          <a:solidFill>
                            <a:srgbClr val="EEF2F7"/>
                          </a:solidFill>
                          <a:latin typeface="Calibri"/>
                        </a:rPr>
                        <a:t>Gap wide + 3-bet high</a:t>
                      </a:r>
                    </a:p>
                  </a:txBody>
                  <a:tcPr>
                    <a:solidFill>
                      <a:srgbClr val="1A1F2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EEF2F7"/>
                          </a:solidFill>
                          <a:latin typeface="Calibri"/>
                        </a:rPr>
                        <a:t>Aggressive bluff-3-better</a:t>
                      </a:r>
                    </a:p>
                  </a:txBody>
                  <a:tcPr>
                    <a:solidFill>
                      <a:srgbClr val="1A1F2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EEF2F7"/>
                          </a:solidFill>
                          <a:latin typeface="Calibri"/>
                        </a:rPr>
                        <a:t>Tighten opens. 4-bet light.</a:t>
                      </a:r>
                    </a:p>
                  </a:txBody>
                  <a:tcPr>
                    <a:solidFill>
                      <a:srgbClr val="1A1F2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87828">
                <a:tc>
                  <a:txBody>
                    <a:bodyPr/>
                    <a:lstStyle/>
                    <a:p>
                      <a:pPr algn="l"/>
                      <a:r>
                        <a:rPr sz="1300" b="0">
                          <a:solidFill>
                            <a:srgbClr val="EEF2F7"/>
                          </a:solidFill>
                          <a:latin typeface="Calibri"/>
                        </a:rPr>
                        <a:t>Fold-to-CBet &lt; 45%</a:t>
                      </a:r>
                    </a:p>
                  </a:txBody>
                  <a:tcPr>
                    <a:solidFill>
                      <a:srgbClr val="1A1F2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EEF2F7"/>
                          </a:solidFill>
                          <a:latin typeface="Calibri"/>
                        </a:rPr>
                        <a:t>Station on defense</a:t>
                      </a:r>
                    </a:p>
                  </a:txBody>
                  <a:tcPr>
                    <a:solidFill>
                      <a:srgbClr val="1A1F2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EEF2F7"/>
                          </a:solidFill>
                          <a:latin typeface="Calibri"/>
                        </a:rPr>
                        <a:t>Value every flop. No bluffs.</a:t>
                      </a:r>
                    </a:p>
                  </a:txBody>
                  <a:tcPr>
                    <a:solidFill>
                      <a:srgbClr val="1A1F2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87832">
                <a:tc>
                  <a:txBody>
                    <a:bodyPr/>
                    <a:lstStyle/>
                    <a:p>
                      <a:pPr algn="l"/>
                      <a:r>
                        <a:rPr sz="1300" b="0">
                          <a:solidFill>
                            <a:srgbClr val="EEF2F7"/>
                          </a:solidFill>
                          <a:latin typeface="Calibri"/>
                        </a:rPr>
                        <a:t>F-CBet &gt; 60% + F-3B &gt; 80%</a:t>
                      </a:r>
                    </a:p>
                  </a:txBody>
                  <a:tcPr>
                    <a:solidFill>
                      <a:srgbClr val="1A1F2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EEF2F7"/>
                          </a:solidFill>
                          <a:latin typeface="Calibri"/>
                        </a:rPr>
                        <a:t>Paper tiger</a:t>
                      </a:r>
                    </a:p>
                  </a:txBody>
                  <a:tcPr>
                    <a:solidFill>
                      <a:srgbClr val="1A1F2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EEF2F7"/>
                          </a:solidFill>
                          <a:latin typeface="Calibri"/>
                        </a:rPr>
                        <a:t>3-bet relentlessly.</a:t>
                      </a:r>
                    </a:p>
                  </a:txBody>
                  <a:tcPr>
                    <a:solidFill>
                      <a:srgbClr val="1A1F2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E101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10972800" cy="8229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3600" b="1">
                <a:solidFill>
                  <a:srgbClr val="EEF2F7"/>
                </a:solidFill>
                <a:latin typeface="Calibri"/>
              </a:rPr>
              <a:t>The pool signature everyone shares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097280"/>
            <a:ext cx="10972800" cy="5486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0">
                <a:solidFill>
                  <a:srgbClr val="8A93A8"/>
                </a:solidFill>
                <a:latin typeface="Calibri"/>
              </a:rPr>
              <a:t>This one changes how you should play TODAY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011680"/>
            <a:ext cx="10058400" cy="9144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200" b="0">
                <a:solidFill>
                  <a:srgbClr val="EEF2F7"/>
                </a:solidFill>
                <a:latin typeface="Calibri"/>
              </a:rPr>
              <a:t>Fold-to-3Bet% across every decile: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0822380"/>
              </p:ext>
            </p:extLst>
          </p:nvPr>
        </p:nvGraphicFramePr>
        <p:xfrm>
          <a:off x="731520" y="2743200"/>
          <a:ext cx="8166821" cy="1188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24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24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4243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4243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4243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4243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4243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4243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42438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42438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42441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594360">
                <a:tc>
                  <a:txBody>
                    <a:bodyPr/>
                    <a:lstStyle/>
                    <a:p>
                      <a:pPr algn="l"/>
                      <a:r>
                        <a:rPr sz="1400" b="1">
                          <a:solidFill>
                            <a:srgbClr val="0E1018"/>
                          </a:solidFill>
                          <a:latin typeface="Calibri"/>
                        </a:rPr>
                        <a:t>D1</a:t>
                      </a:r>
                    </a:p>
                  </a:txBody>
                  <a:tcPr>
                    <a:solidFill>
                      <a:srgbClr val="3DE0A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0E1018"/>
                          </a:solidFill>
                          <a:latin typeface="Calibri"/>
                        </a:rPr>
                        <a:t>D2</a:t>
                      </a:r>
                    </a:p>
                  </a:txBody>
                  <a:tcPr>
                    <a:solidFill>
                      <a:srgbClr val="3DE0A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0E1018"/>
                          </a:solidFill>
                          <a:latin typeface="Calibri"/>
                        </a:rPr>
                        <a:t>D3</a:t>
                      </a:r>
                    </a:p>
                  </a:txBody>
                  <a:tcPr>
                    <a:solidFill>
                      <a:srgbClr val="3DE0A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0E1018"/>
                          </a:solidFill>
                          <a:latin typeface="Calibri"/>
                        </a:rPr>
                        <a:t>D4</a:t>
                      </a:r>
                    </a:p>
                  </a:txBody>
                  <a:tcPr>
                    <a:solidFill>
                      <a:srgbClr val="3DE0A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0E1018"/>
                          </a:solidFill>
                          <a:latin typeface="Calibri"/>
                        </a:rPr>
                        <a:t>D5</a:t>
                      </a:r>
                    </a:p>
                  </a:txBody>
                  <a:tcPr>
                    <a:solidFill>
                      <a:srgbClr val="3DE0A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0E1018"/>
                          </a:solidFill>
                          <a:latin typeface="Calibri"/>
                        </a:rPr>
                        <a:t>D6</a:t>
                      </a:r>
                    </a:p>
                  </a:txBody>
                  <a:tcPr>
                    <a:solidFill>
                      <a:srgbClr val="3DE0A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0E1018"/>
                          </a:solidFill>
                          <a:latin typeface="Calibri"/>
                        </a:rPr>
                        <a:t>D7</a:t>
                      </a:r>
                    </a:p>
                  </a:txBody>
                  <a:tcPr>
                    <a:solidFill>
                      <a:srgbClr val="3DE0A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0E1018"/>
                          </a:solidFill>
                          <a:latin typeface="Calibri"/>
                        </a:rPr>
                        <a:t>D8</a:t>
                      </a:r>
                    </a:p>
                  </a:txBody>
                  <a:tcPr>
                    <a:solidFill>
                      <a:srgbClr val="3DE0A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0E1018"/>
                          </a:solidFill>
                          <a:latin typeface="Calibri"/>
                        </a:rPr>
                        <a:t>D9</a:t>
                      </a:r>
                    </a:p>
                  </a:txBody>
                  <a:tcPr>
                    <a:solidFill>
                      <a:srgbClr val="3DE0A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0E1018"/>
                          </a:solidFill>
                          <a:latin typeface="Calibri"/>
                        </a:rPr>
                        <a:t>D10</a:t>
                      </a:r>
                    </a:p>
                  </a:txBody>
                  <a:tcPr>
                    <a:solidFill>
                      <a:srgbClr val="3DE0A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 dirty="0">
                          <a:solidFill>
                            <a:srgbClr val="0E1018"/>
                          </a:solidFill>
                          <a:latin typeface="Calibri"/>
                        </a:rPr>
                        <a:t>Solver target</a:t>
                      </a:r>
                    </a:p>
                  </a:txBody>
                  <a:tcPr>
                    <a:solidFill>
                      <a:srgbClr val="3DE0A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4360">
                <a:tc>
                  <a:txBody>
                    <a:bodyPr/>
                    <a:lstStyle/>
                    <a:p>
                      <a:pPr algn="l"/>
                      <a:r>
                        <a:rPr sz="1300" b="0">
                          <a:solidFill>
                            <a:srgbClr val="EEF2F7"/>
                          </a:solidFill>
                          <a:latin typeface="Calibri"/>
                        </a:rPr>
                        <a:t>69.4</a:t>
                      </a:r>
                    </a:p>
                  </a:txBody>
                  <a:tcPr>
                    <a:solidFill>
                      <a:srgbClr val="1A1F2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EEF2F7"/>
                          </a:solidFill>
                          <a:latin typeface="Calibri"/>
                        </a:rPr>
                        <a:t>73.8</a:t>
                      </a:r>
                    </a:p>
                  </a:txBody>
                  <a:tcPr>
                    <a:solidFill>
                      <a:srgbClr val="1A1F2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EEF2F7"/>
                          </a:solidFill>
                          <a:latin typeface="Calibri"/>
                        </a:rPr>
                        <a:t>75.1</a:t>
                      </a:r>
                    </a:p>
                  </a:txBody>
                  <a:tcPr>
                    <a:solidFill>
                      <a:srgbClr val="1A1F2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EEF2F7"/>
                          </a:solidFill>
                          <a:latin typeface="Calibri"/>
                        </a:rPr>
                        <a:t>72.5</a:t>
                      </a:r>
                    </a:p>
                  </a:txBody>
                  <a:tcPr>
                    <a:solidFill>
                      <a:srgbClr val="1A1F2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EEF2F7"/>
                          </a:solidFill>
                          <a:latin typeface="Calibri"/>
                        </a:rPr>
                        <a:t>77.1</a:t>
                      </a:r>
                    </a:p>
                  </a:txBody>
                  <a:tcPr>
                    <a:solidFill>
                      <a:srgbClr val="1A1F2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EEF2F7"/>
                          </a:solidFill>
                          <a:latin typeface="Calibri"/>
                        </a:rPr>
                        <a:t>79.7</a:t>
                      </a:r>
                    </a:p>
                  </a:txBody>
                  <a:tcPr>
                    <a:solidFill>
                      <a:srgbClr val="1A1F2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EEF2F7"/>
                          </a:solidFill>
                          <a:latin typeface="Calibri"/>
                        </a:rPr>
                        <a:t>76.4</a:t>
                      </a:r>
                    </a:p>
                  </a:txBody>
                  <a:tcPr>
                    <a:solidFill>
                      <a:srgbClr val="1A1F2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EEF2F7"/>
                          </a:solidFill>
                          <a:latin typeface="Calibri"/>
                        </a:rPr>
                        <a:t>76.3</a:t>
                      </a:r>
                    </a:p>
                  </a:txBody>
                  <a:tcPr>
                    <a:solidFill>
                      <a:srgbClr val="1A1F2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EEF2F7"/>
                          </a:solidFill>
                          <a:latin typeface="Calibri"/>
                        </a:rPr>
                        <a:t>74.7</a:t>
                      </a:r>
                    </a:p>
                  </a:txBody>
                  <a:tcPr>
                    <a:solidFill>
                      <a:srgbClr val="1A1F2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EEF2F7"/>
                          </a:solidFill>
                          <a:latin typeface="Calibri"/>
                        </a:rPr>
                        <a:t>71.5</a:t>
                      </a:r>
                    </a:p>
                  </a:txBody>
                  <a:tcPr>
                    <a:solidFill>
                      <a:srgbClr val="1A1F2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 dirty="0">
                          <a:solidFill>
                            <a:srgbClr val="EEF2F7"/>
                          </a:solidFill>
                          <a:latin typeface="Calibri"/>
                        </a:rPr>
                        <a:t>55-65</a:t>
                      </a:r>
                    </a:p>
                  </a:txBody>
                  <a:tcPr>
                    <a:solidFill>
                      <a:srgbClr val="1A1F2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731520" y="4389120"/>
            <a:ext cx="10515600" cy="22860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EEF2F7"/>
                </a:solidFill>
                <a:latin typeface="Calibri"/>
              </a:rPr>
              <a:t>Every decile is OVER-FOLDING to 3-bets vs solver targets.
The entire pool — losers, break-evens, AND winners —
is a 3-bet exploit.
If you're not 3-betting aggressively, you're leaving
money on the table across the whole skill spectrum.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36474AF-AA91-4F3B-897F-C941B50DC0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63376" y="4206240"/>
            <a:ext cx="1759217" cy="234514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-6725"/>
            <a:ext cx="8243248" cy="6858000"/>
          </a:xfrm>
          <a:prstGeom prst="rect">
            <a:avLst/>
          </a:prstGeom>
          <a:solidFill>
            <a:srgbClr val="0E101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32095" y="850613"/>
            <a:ext cx="5953153" cy="584775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3200" b="1" dirty="0">
                <a:solidFill>
                  <a:srgbClr val="3DE0A8"/>
                </a:solidFill>
                <a:latin typeface="Calibri"/>
              </a:rPr>
              <a:t>The reframe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-16169" y="2279275"/>
            <a:ext cx="6987901" cy="707886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4000" b="1" dirty="0">
                <a:solidFill>
                  <a:srgbClr val="EEF2F7"/>
                </a:solidFill>
                <a:latin typeface="Calibri"/>
              </a:rPr>
              <a:t>VPIP is a speedometer.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-16169" y="3285115"/>
            <a:ext cx="6987901" cy="492443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600" b="0">
                <a:solidFill>
                  <a:srgbClr val="8A93A8"/>
                </a:solidFill>
                <a:latin typeface="Calibri"/>
              </a:rPr>
              <a:t>It tells you how fast.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-16169" y="4382395"/>
            <a:ext cx="6987901" cy="707886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4000" b="1">
                <a:solidFill>
                  <a:srgbClr val="3DE0A8"/>
                </a:solidFill>
                <a:latin typeface="Calibri"/>
              </a:rPr>
              <a:t>WSD is the GPS.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-16169" y="5388235"/>
            <a:ext cx="6987901" cy="492443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600" b="0">
                <a:solidFill>
                  <a:srgbClr val="8A93A8"/>
                </a:solidFill>
                <a:latin typeface="Calibri"/>
              </a:rPr>
              <a:t>It tells you where you're going.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E763823-6AAC-9CCC-7208-14619001C7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5184" y="-90986"/>
            <a:ext cx="5144558" cy="7014949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E101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10972800" cy="8229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3600" b="1">
                <a:solidFill>
                  <a:srgbClr val="EEF2F7"/>
                </a:solidFill>
                <a:latin typeface="Calibri"/>
              </a:rPr>
              <a:t>Takeaways for the study group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55448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2000" dirty="0">
                <a:solidFill>
                  <a:srgbClr val="EEF2F7"/>
                </a:solidFill>
                <a:latin typeface="Calibri"/>
              </a:rPr>
              <a:t>•  Stop describing villains with frequencies alone — it's style, not skill.</a:t>
            </a:r>
          </a:p>
          <a:p>
            <a:pPr>
              <a:spcAft>
                <a:spcPts val="600"/>
              </a:spcAft>
            </a:pPr>
            <a:r>
              <a:rPr sz="2000" dirty="0">
                <a:solidFill>
                  <a:srgbClr val="EEF2F7"/>
                </a:solidFill>
                <a:latin typeface="Calibri"/>
              </a:rPr>
              <a:t>•  Pair stats for real reads. VPIP × WSD. Gap × 3-bet. Fold-to-</a:t>
            </a:r>
            <a:r>
              <a:rPr sz="2000" dirty="0" err="1">
                <a:solidFill>
                  <a:srgbClr val="EEF2F7"/>
                </a:solidFill>
                <a:latin typeface="Calibri"/>
              </a:rPr>
              <a:t>CBet</a:t>
            </a:r>
            <a:r>
              <a:rPr sz="2000" dirty="0">
                <a:solidFill>
                  <a:srgbClr val="EEF2F7"/>
                </a:solidFill>
                <a:latin typeface="Calibri"/>
              </a:rPr>
              <a:t> × F-3B.</a:t>
            </a:r>
          </a:p>
          <a:p>
            <a:pPr>
              <a:spcAft>
                <a:spcPts val="600"/>
              </a:spcAft>
            </a:pPr>
            <a:r>
              <a:rPr sz="2000" dirty="0">
                <a:solidFill>
                  <a:srgbClr val="EEF2F7"/>
                </a:solidFill>
                <a:latin typeface="Calibri"/>
              </a:rPr>
              <a:t>•  Watch WSD if you can only watch one number.</a:t>
            </a:r>
          </a:p>
          <a:p>
            <a:pPr>
              <a:spcAft>
                <a:spcPts val="600"/>
              </a:spcAft>
            </a:pPr>
            <a:r>
              <a:rPr sz="2000" dirty="0">
                <a:solidFill>
                  <a:srgbClr val="EEF2F7"/>
                </a:solidFill>
                <a:latin typeface="Calibri"/>
              </a:rPr>
              <a:t>•  Your VPIP target is wrong — doesn't matter what it is.</a:t>
            </a:r>
          </a:p>
          <a:p>
            <a:pPr>
              <a:spcAft>
                <a:spcPts val="600"/>
              </a:spcAft>
            </a:pPr>
            <a:r>
              <a:rPr sz="2000" dirty="0">
                <a:solidFill>
                  <a:srgbClr val="EEF2F7"/>
                </a:solidFill>
                <a:latin typeface="Calibri"/>
              </a:rPr>
              <a:t>•  Range composition is the coaching axis, not frequency.</a:t>
            </a:r>
          </a:p>
          <a:p>
            <a:pPr>
              <a:spcAft>
                <a:spcPts val="600"/>
              </a:spcAft>
            </a:pPr>
            <a:r>
              <a:rPr sz="2000" dirty="0">
                <a:solidFill>
                  <a:srgbClr val="EEF2F7"/>
                </a:solidFill>
                <a:latin typeface="Calibri"/>
              </a:rPr>
              <a:t>•  3-bet more. The whole pool is over-folding.</a:t>
            </a:r>
          </a:p>
          <a:p>
            <a:pPr>
              <a:spcAft>
                <a:spcPts val="600"/>
              </a:spcAft>
            </a:pPr>
            <a:r>
              <a:rPr sz="2000" dirty="0">
                <a:solidFill>
                  <a:srgbClr val="EEF2F7"/>
                </a:solidFill>
                <a:latin typeface="Calibri"/>
              </a:rPr>
              <a:t>•  Loose is just loose. Passive is just passive.</a:t>
            </a:r>
          </a:p>
          <a:p>
            <a:pPr>
              <a:spcAft>
                <a:spcPts val="600"/>
              </a:spcAft>
            </a:pPr>
            <a:r>
              <a:rPr sz="2000" dirty="0">
                <a:solidFill>
                  <a:srgbClr val="EEF2F7"/>
                </a:solidFill>
                <a:latin typeface="Calibri"/>
              </a:rPr>
              <a:t>•  Good or bad comes from WSD and what hands fill the range.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1608</TotalTime>
  <Words>1082</Words>
  <Application>Microsoft Office PowerPoint</Application>
  <PresentationFormat>Custom</PresentationFormat>
  <Paragraphs>305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Tal McMahon</cp:lastModifiedBy>
  <cp:revision>2</cp:revision>
  <dcterms:created xsi:type="dcterms:W3CDTF">2013-01-27T09:14:16Z</dcterms:created>
  <dcterms:modified xsi:type="dcterms:W3CDTF">2026-04-22T23:55:50Z</dcterms:modified>
  <cp:category/>
</cp:coreProperties>
</file>