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0E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3DE0A8"/>
          </a:solidFill>
          <a:ln/>
        </p:spPr>
      </p:sp>
      <p:pic>
        <p:nvPicPr>
          <p:cNvPr id="3" name="Image 0" descr="d:/tmp/genimg-out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64592"/>
            <a:ext cx="594360" cy="5943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5840" y="22860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ClarityPoker · BB Defense at 20bb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57200" y="644652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clarity_hero_pool · 3.87M hands · 6 players · 20bb chipEV solver reference</a:t>
            </a:r>
            <a:endParaRPr lang="en-US" sz="9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genimg-out/deck/title-bg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1018">
              <a:alpha val="65000"/>
            </a:srgbClr>
          </a:solidFill>
          <a:ln w="12700">
            <a:solidFill>
              <a:srgbClr val="0E1018"/>
            </a:solidFill>
            <a:prstDash val="solid"/>
          </a:ln>
        </p:spPr>
      </p:sp>
      <p:pic>
        <p:nvPicPr>
          <p:cNvPr id="4" name="Image 1" descr="d:/tmp/genimg-out/deck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914400"/>
            <a:ext cx="1188720" cy="118872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200" y="2377440"/>
            <a:ext cx="112471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 Defense at 20bb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457200" y="361188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population gets wrong vs what wins money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1371600" y="5029200"/>
            <a:ext cx="9418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Data: </a:t>
            </a:r>
            <a:pPr algn="ctr" indent="0" marL="0">
              <a:buNone/>
            </a:pPr>
            <a:r>
              <a:rPr lang="en-US" sz="1400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3.87M hero-action rows  ·  6 tournament players  ·  5 years
</a:t>
            </a:r>
            <a:pPr algn="ctr" indent="0" marL="0">
              <a:buNone/>
            </a:pPr>
            <a:r>
              <a:rPr lang="en-US" sz="14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Reference: </a:t>
            </a:r>
            <a:pPr algn="ctr" indent="0" marL="0">
              <a:buNone/>
            </a:pPr>
            <a:r>
              <a:rPr lang="en-US" sz="1400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20bb chipEV solver (2.3× opens)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genimg-out/deck/leak-room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1018">
              <a:alpha val="65000"/>
            </a:srgbClr>
          </a:solidFill>
          <a:ln w="12700">
            <a:solidFill>
              <a:srgbClr val="0E1018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57200" y="91440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leak in one number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457200" y="2103120"/>
            <a:ext cx="112471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0" b="1" dirty="0">
                <a:solidFill>
                  <a:srgbClr val="E573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−45 BB / 100</a:t>
            </a:r>
            <a:endParaRPr lang="en-US" sz="11000" dirty="0"/>
          </a:p>
        </p:txBody>
      </p:sp>
      <p:sp>
        <p:nvSpPr>
          <p:cNvPr id="6" name="Text 3"/>
          <p:cNvSpPr/>
          <p:nvPr/>
        </p:nvSpPr>
        <p:spPr>
          <a:xfrm>
            <a:off x="457200" y="35204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BB defending in late-stage MTT at 20bb effective costs the pool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1371600" y="4297680"/>
            <a:ext cx="9418320" cy="1874520"/>
          </a:xfrm>
          <a:prstGeom prst="roundRect">
            <a:avLst/>
          </a:prstGeom>
          <a:solidFill>
            <a:srgbClr val="1A1F2E">
              <a:alpha val="90000"/>
            </a:srgbClr>
          </a:solidFill>
          <a:ln w="12700">
            <a:solidFill>
              <a:srgbClr val="2B314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645920" y="4480560"/>
            <a:ext cx="88696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9,936 hands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discovery (replicates on 4,223-hand confirmation set)
</a:t>
            </a:r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6 players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lose money in this spot
</a:t>
            </a:r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Slacker excluded: </a:t>
            </a:r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E573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−59 BB/100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removing the largest sample makes the leak worse, not better
</a:t>
            </a:r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 across all 10 chronological splits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not noise, not a tilt phase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genimg-out/deck/solver-vs-pool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1018">
              <a:alpha val="65000"/>
            </a:srgbClr>
          </a:solidFill>
          <a:ln w="12700">
            <a:solidFill>
              <a:srgbClr val="0E1018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57200" y="91440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solver wants  ·  What the pool does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457200" y="150876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20bb chipEV solver  ·  BB facing a 2.3× open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914400" y="2011680"/>
            <a:ext cx="10332720" cy="4023360"/>
          </a:xfrm>
          <a:prstGeom prst="roundRect">
            <a:avLst/>
          </a:prstGeom>
          <a:solidFill>
            <a:srgbClr val="1A1F2E">
              <a:alpha val="95000"/>
            </a:srgbClr>
          </a:solidFill>
          <a:ln w="12700">
            <a:solidFill>
              <a:srgbClr val="2B3145"/>
            </a:solidFill>
            <a:prstDash val="solid"/>
          </a:ln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371600" y="2286000"/>
          <a:ext cx="941832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377440"/>
                <a:gridCol w="246888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Solver defends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Pool defends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−45 pp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−48 pp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−52 pp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BTN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−56 pp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SB (heads-up)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−11 pp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553212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Solver never folds against a button open. Pool folds 56% of the time.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leaks, not one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2011680"/>
            <a:ext cx="5440680" cy="4023360"/>
          </a:xfrm>
          <a:prstGeom prst="roundRect">
            <a:avLst/>
          </a:prstGeom>
          <a:solidFill>
            <a:srgbClr val="1A1F2E"/>
          </a:solidFill>
          <a:ln w="25400">
            <a:solidFill>
              <a:srgbClr val="E573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21488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573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LEAK #1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914400" y="251460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Over-folding by frequency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14400" y="3246120"/>
            <a:ext cx="493776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Pool folds </a:t>
            </a:r>
            <a:pPr indent="0" marL="0">
              <a:buNone/>
            </a:pPr>
            <a:r>
              <a:rPr lang="en-US" sz="1600" b="1" dirty="0">
                <a:solidFill>
                  <a:srgbClr val="E573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56% </a:t>
            </a:r>
            <a:pPr indent="0" marL="0">
              <a:buNone/>
            </a:pPr>
            <a:r>
              <a:rPr lang="en-US" sz="1600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 CO. Solver wants </a:t>
            </a:r>
            <a:pPr indent="0" marL="0">
              <a:buNone/>
            </a:pPr>
            <a:r>
              <a:rPr lang="en-US" sz="1600" b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5%.
</a:t>
            </a:r>
            <a:pPr indent="0" marL="0">
              <a:buNone/>
            </a:pPr>
            <a:r>
              <a:rPr lang="en-US" sz="16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after realistic ICM and skill adjustments (~70% target), pool is </a:t>
            </a:r>
            <a:pPr indent="0" marL="0">
              <a:buNone/>
            </a:pPr>
            <a:r>
              <a:rPr lang="en-US" sz="1600" b="1" dirty="0">
                <a:solidFill>
                  <a:srgbClr val="E573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percentage points too tight.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263640" y="2011680"/>
            <a:ext cx="5440680" cy="4023360"/>
          </a:xfrm>
          <a:prstGeom prst="roundRect">
            <a:avLst/>
          </a:prstGeom>
          <a:solidFill>
            <a:srgbClr val="1A1F2E"/>
          </a:solidFill>
          <a:ln w="25400">
            <a:solidFill>
              <a:srgbClr val="E5B86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37960" y="21488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5B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LEAK #2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537960" y="251460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Slow-playing instead of jamming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537960" y="3246120"/>
            <a:ext cx="493776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 SB raise heads-up, solver shoves </a:t>
            </a:r>
            <a:pPr indent="0" marL="0">
              <a:buNone/>
            </a:pPr>
            <a:r>
              <a:rPr lang="en-US" sz="1600" b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16%. </a:t>
            </a:r>
            <a:pPr indent="0" marL="0">
              <a:buNone/>
            </a:pPr>
            <a:r>
              <a:rPr lang="en-US" sz="1600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Pool jams </a:t>
            </a:r>
            <a:pPr indent="0" marL="0">
              <a:buNone/>
            </a:pPr>
            <a:r>
              <a:rPr lang="en-US" sz="1600" b="1" dirty="0">
                <a:solidFill>
                  <a:srgbClr val="E573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6%.
</a:t>
            </a:r>
            <a:pPr indent="0" marL="0">
              <a:buNone/>
            </a:pPr>
            <a:r>
              <a:rPr lang="en-US" sz="16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pairs and AK that should be 3-bet jamming for value are getting flat-called or small-raised instead.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7200" y="608076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a 3% small-raise rate that's GTO-illegal at 20bb (only call or shove are correct sizes)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over-fold lives — hand-by-hand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0876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Solver wants 100% defense vs CO open.  Pool folds anyway.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286000" y="2011680"/>
            <a:ext cx="7589520" cy="3657600"/>
          </a:xfrm>
          <a:prstGeom prst="roundRect">
            <a:avLst/>
          </a:prstGeom>
          <a:solidFill>
            <a:srgbClr val="1A1F2E"/>
          </a:solidFill>
          <a:ln w="12700">
            <a:solidFill>
              <a:srgbClr val="2B3145"/>
            </a:solidFill>
            <a:prstDash val="solid"/>
          </a:ln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468880" y="2194560"/>
          <a:ext cx="722376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2194560"/>
                <a:gridCol w="1737360"/>
                <a:gridCol w="173736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Solver action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Pool defends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Pool folds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K3o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always call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Q3o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always call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J3o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always call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T3o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always call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always call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always call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5216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Solver is aggressive at the very bottom — a realistic adjusted target wouldn't ask you to defend 93o either.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the gap exists at every hand class above this too.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genimg-out/deck/jam-shov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1018">
              <a:alpha val="65000"/>
            </a:srgbClr>
          </a:solidFill>
          <a:ln w="12700">
            <a:solidFill>
              <a:srgbClr val="0E1018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57200" y="91440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Empirical proof that jamming wins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457200" y="150876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just solver theory — what actually happens when our pool jams the solver's shove range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914400" y="2103120"/>
            <a:ext cx="10332720" cy="3474720"/>
          </a:xfrm>
          <a:prstGeom prst="roundRect">
            <a:avLst/>
          </a:prstGeom>
          <a:solidFill>
            <a:srgbClr val="1A1F2E">
              <a:alpha val="95000"/>
            </a:srgbClr>
          </a:solidFill>
          <a:ln w="12700">
            <a:solidFill>
              <a:srgbClr val="2B3145"/>
            </a:solidFill>
            <a:prstDash val="solid"/>
          </a:ln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371600" y="2286000"/>
          <a:ext cx="941832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651760"/>
                <a:gridCol w="1737360"/>
                <a:gridCol w="22860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Spot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Sample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Avg BB won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vs CO open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+4.81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vs CO open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 raise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+3.48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vs CO open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fold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−1.11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 vs SB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+5.33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 vs SB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 raise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+4.40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 vs SB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fold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−1.11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 vs SB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5B8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flat-call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−26.61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571500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i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Empirical jam-vs-fold gap is roughly +6 BB per hand. Across ~5% of all BB spots, that's ~30 BB / 100 of recoverable winrate.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if the CO/BTN is tight?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0876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Stress test: even when villain CALLS the jam, BB still profits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874520"/>
            <a:ext cx="5623560" cy="3657600"/>
          </a:xfrm>
          <a:prstGeom prst="roundRect">
            <a:avLst/>
          </a:prstGeom>
          <a:solidFill>
            <a:srgbClr val="1A1F2E"/>
          </a:solidFill>
          <a:ln w="12700">
            <a:solidFill>
              <a:srgbClr val="2B314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965960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BB JAMS  ·  CO / BTN OPEN  ·  20-40 BB</a:t>
            </a:r>
            <a:endParaRPr lang="en-US" sz="11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377440"/>
          <a:ext cx="5349240" cy="914400"/>
        </p:xfrm>
        <a:graphic>
          <a:graphicData uri="http://schemas.openxmlformats.org/drawingml/2006/table">
            <a:tbl>
              <a:tblPr/>
              <a:tblGrid>
                <a:gridCol w="777240"/>
                <a:gridCol w="777240"/>
                <a:gridCol w="868680"/>
                <a:gridCol w="868680"/>
                <a:gridCol w="1143000"/>
                <a:gridCol w="9144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Jams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Fold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Call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BB when called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Overall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5B8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+1.62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+2.93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BTN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5B8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+4.04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+3.81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640080" y="3703320"/>
            <a:ext cx="530352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when villain CALLED the jam — exactly the "tight CO has me beat" scenario — BB averaged +1.62 BB (CO) and +4.04 BB (BTN) per called hand.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263640" y="1874520"/>
            <a:ext cx="5623560" cy="3657600"/>
          </a:xfrm>
          <a:prstGeom prst="roundRect">
            <a:avLst/>
          </a:prstGeom>
          <a:solidFill>
            <a:srgbClr val="1A1F2E"/>
          </a:solidFill>
          <a:ln w="25400">
            <a:solidFill>
              <a:srgbClr val="3DE0A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46520" y="1965960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SOLVER SHOVE RANGE ONLY  ·  CLEAN TEST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446520" y="2240280"/>
            <a:ext cx="5303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pairs (TT+) + AK + suited broadway</a:t>
            </a:r>
            <a:endParaRPr lang="en-US" sz="1000" dirty="0"/>
          </a:p>
        </p:txBody>
      </p:sp>
      <p:graphicFrame>
        <p:nvGraphicFramePr>
          <p:cNvPr id="1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5080" y="2606040"/>
          <a:ext cx="5349240" cy="914400"/>
        </p:xfrm>
        <a:graphic>
          <a:graphicData uri="http://schemas.openxmlformats.org/drawingml/2006/table">
            <a:tbl>
              <a:tblPr/>
              <a:tblGrid>
                <a:gridCol w="868680"/>
                <a:gridCol w="868680"/>
                <a:gridCol w="960120"/>
                <a:gridCol w="1325880"/>
                <a:gridCol w="132588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Jams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Fold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BB when called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Overall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+6.56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+4.81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BTN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+7.07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+4.75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 8"/>
          <p:cNvSpPr/>
          <p:nvPr/>
        </p:nvSpPr>
        <p:spPr>
          <a:xfrm>
            <a:off x="6446520" y="3931920"/>
            <a:ext cx="53035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Jamming the right range gets called ~35% of the time. When called, BB averages +6.56 BB on top of preflop dead money. Tight villain calls = coin-flip range vs range = still +EV after dead money.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640080" y="5669280"/>
            <a:ext cx="10881360" cy="777240"/>
          </a:xfrm>
          <a:prstGeom prst="roundRect">
            <a:avLst/>
          </a:prstGeom>
          <a:solidFill>
            <a:srgbClr val="252B3D"/>
          </a:solidFill>
          <a:ln w="25400">
            <a:solidFill>
              <a:srgbClr val="3DE0A8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822960" y="5733288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"I won't shove against tight CO" objection fails empirically.   </a:t>
            </a:r>
            <a:pPr algn="ctr" indent="0" marL="0">
              <a:buNone/>
            </a:pPr>
            <a:r>
              <a:rPr lang="en-US" sz="1300" i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in the called-jam subset alone — the worst case — BB still wins +1.62 BB/hand (CO) and +4.04 BB/hand (BTN).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 hands they DO defend, which lose money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1371600" y="1828800"/>
            <a:ext cx="9418320" cy="3657600"/>
          </a:xfrm>
          <a:prstGeom prst="roundRect">
            <a:avLst/>
          </a:prstGeom>
          <a:solidFill>
            <a:srgbClr val="1A1F2E"/>
          </a:solidFill>
          <a:ln w="12700">
            <a:solidFill>
              <a:srgbClr val="2B3145"/>
            </a:solidFill>
            <a:prstDash val="solid"/>
          </a:ln>
        </p:spPr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554480" y="2011680"/>
          <a:ext cx="9052560" cy="914400"/>
        </p:xfrm>
        <a:graphic>
          <a:graphicData uri="http://schemas.openxmlformats.org/drawingml/2006/table">
            <a:tbl>
              <a:tblPr/>
              <a:tblGrid>
                <a:gridCol w="5029200"/>
                <a:gridCol w="2011680"/>
                <a:gridCol w="20116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 group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BB / hand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Suited connectors (JTs–54s)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−1.02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Offsuit junk (K7o, Q7o, T7o…)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1,365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−1.16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Offsuit weak Ax (A2o–A9o)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−0.69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Mid pairs 55–88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+0.54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Roosters (AQo–ATo)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+0.79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Mad Kings (KQo–K9o)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1,133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+0.09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66928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 that need 3 streets to evolve bleed. Hands that play themselves on the flop win.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Showdown reality check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0876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pool defends and reaches showdown — what wins?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10881360" cy="4114800"/>
          </a:xfrm>
          <a:prstGeom prst="roundRect">
            <a:avLst/>
          </a:prstGeom>
          <a:solidFill>
            <a:srgbClr val="1A1F2E"/>
          </a:solidFill>
          <a:ln w="12700">
            <a:solidFill>
              <a:srgbClr val="2B3145"/>
            </a:solidFill>
            <a:prstDash val="solid"/>
          </a:ln>
        </p:spPr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2011680"/>
          <a:ext cx="10515600" cy="914400"/>
        </p:xfrm>
        <a:graphic>
          <a:graphicData uri="http://schemas.openxmlformats.org/drawingml/2006/table">
            <a:tbl>
              <a:tblPr/>
              <a:tblGrid>
                <a:gridCol w="4389120"/>
                <a:gridCol w="1828800"/>
                <a:gridCol w="2194560"/>
                <a:gridCol w="2103120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 group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Reach SD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 % at SD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Avg BB at SD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Dictators (KK, QQ)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+11.52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Guards (JJ, TT, 99)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+7.85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Roosters (AQo–ATo)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+3.80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Eagle (AKs/AKo)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+5.90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i="1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 premium / made-hand line 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01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01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01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018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Justice League (suited connectors)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+1.89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Lottery Tickets (suited rags)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Turkeys (weak Ax)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−0.85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Fighting Kings (K8s–K2s)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−1.36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608076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E573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Pool defends with Fighting Kings (K8s–K2s) — when they reach showdown, they LOSE on average.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spot, opposite outcomes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0876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some clusters win at showdown and others bleed — same depth, same opponents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874520"/>
            <a:ext cx="5623560" cy="3657600"/>
          </a:xfrm>
          <a:prstGeom prst="roundRect">
            <a:avLst/>
          </a:prstGeom>
          <a:solidFill>
            <a:srgbClr val="1A1F2E"/>
          </a:solidFill>
          <a:ln w="25400">
            <a:solidFill>
              <a:srgbClr val="E5736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993392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573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FAILING BINARY  (LOSE)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40080" y="2331720"/>
            <a:ext cx="5303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Should be playing flush-or-fold / commit-or-fold.</a:t>
            </a:r>
            <a:endParaRPr lang="en-US" sz="1100" dirty="0"/>
          </a:p>
          <a:p>
            <a:pPr indent="0" marL="0">
              <a:buNone/>
            </a:pPr>
            <a:r>
              <a:rPr lang="en-US" sz="11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Instead peeling, pairing turn, calling river.</a:t>
            </a:r>
            <a:endParaRPr lang="en-US" sz="11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971800"/>
          <a:ext cx="544068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914400"/>
                <a:gridCol w="914400"/>
                <a:gridCol w="86868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Cluster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Reach SD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 at SD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Avg BB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Justice League (suited conn.)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+1.89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Lottery Tickets (suited rags)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+1.10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Zombies (offsuit junk)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−0.17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Fighting Kings (K8s-K2s)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E573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−1.36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640080" y="4572000"/>
            <a:ext cx="53035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sub-50% win at SD. They're showing up at the river with one pair against a range that has them beat.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263640" y="1874520"/>
            <a:ext cx="5623560" cy="3657600"/>
          </a:xfrm>
          <a:prstGeom prst="roundRect">
            <a:avLst/>
          </a:prstGeom>
          <a:solidFill>
            <a:srgbClr val="1A1F2E"/>
          </a:solidFill>
          <a:ln w="25400">
            <a:solidFill>
              <a:srgbClr val="3DE0A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46520" y="1993392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STRICT BINARY  (WIN)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446520" y="2331720"/>
            <a:ext cx="5303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Pocket pairs. Set-or-fold rule.</a:t>
            </a:r>
            <a:endParaRPr lang="en-US" sz="1100" dirty="0"/>
          </a:p>
          <a:p>
            <a:pPr indent="0" marL="0">
              <a:buNone/>
            </a:pPr>
            <a:r>
              <a:rPr lang="en-US" sz="11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only reach SD with strong made hands.</a:t>
            </a:r>
            <a:endParaRPr lang="en-US" sz="1100" dirty="0"/>
          </a:p>
        </p:txBody>
      </p:sp>
      <p:graphicFrame>
        <p:nvGraphicFramePr>
          <p:cNvPr id="2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5080" y="2971800"/>
          <a:ext cx="544068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914400"/>
                <a:gridCol w="914400"/>
                <a:gridCol w="86868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Cluster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Reach SD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 at SD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93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Avg BB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2B3D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Underground (22-44)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+4.42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Working Class (55-88)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+3.28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Guards (JJ-99)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+7.85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Dictators (KK, QQ)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EEF2F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3DE0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+11.5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B31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Text 9"/>
          <p:cNvSpPr/>
          <p:nvPr/>
        </p:nvSpPr>
        <p:spPr>
          <a:xfrm>
            <a:off x="6446520" y="4572000"/>
            <a:ext cx="53035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clear-50% win at SD. They flop a set or fold pre/flop. The hand makes the decision easy.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1371600" y="5669280"/>
            <a:ext cx="9418320" cy="777240"/>
          </a:xfrm>
          <a:prstGeom prst="roundRect">
            <a:avLst/>
          </a:prstGeom>
          <a:solidFill>
            <a:srgbClr val="252B3D"/>
          </a:solidFill>
          <a:ln w="25400">
            <a:solidFill>
              <a:srgbClr val="3DE0A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1554480" y="5733288"/>
            <a:ext cx="9052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leak isn't bad luck at showdown.   </a:t>
            </a:r>
            <a:pPr algn="ctr" indent="0" marL="0">
              <a:buNone/>
            </a:pPr>
            <a:r>
              <a:rPr lang="en-US" sz="1400" b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arriving at showdown with the wrong hands.</a:t>
            </a:r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200" i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Draws should be played binary — the population fails to. Pocket pairs play binary by default — and win.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framework: clear vs messy decisions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5532120" cy="4114800"/>
          </a:xfrm>
          <a:prstGeom prst="roundRect">
            <a:avLst/>
          </a:prstGeom>
          <a:solidFill>
            <a:srgbClr val="1A1F2E"/>
          </a:solidFill>
          <a:ln w="25400">
            <a:solidFill>
              <a:srgbClr val="3DE0A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20116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DECISIONS — WINS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77240" y="2468880"/>
            <a:ext cx="502920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pairs short → </a:t>
            </a:r>
            <a:pPr indent="0" marL="0">
              <a:buNone/>
            </a:pPr>
            <a:r>
              <a:rPr lang="en-US" sz="1400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flop a set or fold. Binary.
</a:t>
            </a:r>
            <a:pPr indent="0" marL="0">
              <a:buNone/>
            </a:pPr>
            <a:r>
              <a:rPr lang="en-US" sz="1600" b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 Ax short → </a:t>
            </a:r>
            <a:pPr indent="0" marL="0">
              <a:buNone/>
            </a:pPr>
            <a:r>
              <a:rPr lang="en-US" sz="1400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flop the ace or check-fold. Binary.
</a:t>
            </a:r>
            <a:pPr indent="0" marL="0">
              <a:buNone/>
            </a:pPr>
            <a:r>
              <a:rPr lang="en-US" sz="1600" b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Suited rags short → </a:t>
            </a:r>
            <a:pPr indent="0" marL="0">
              <a:buNone/>
            </a:pPr>
            <a:r>
              <a:rPr lang="en-US" sz="1400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flop the flush draw or fold. Binary — even weak suited junk does fine.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63640" y="1874520"/>
            <a:ext cx="5532120" cy="4114800"/>
          </a:xfrm>
          <a:prstGeom prst="roundRect">
            <a:avLst/>
          </a:prstGeom>
          <a:solidFill>
            <a:srgbClr val="1A1F2E"/>
          </a:solidFill>
          <a:ln w="25400">
            <a:solidFill>
              <a:srgbClr val="E5736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2240" y="20116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573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MESSY DECISIONS — BLEEDS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492240" y="2468880"/>
            <a:ext cx="502920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573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Suited connectors short → </a:t>
            </a:r>
            <a:pPr indent="0" marL="0">
              <a:buNone/>
            </a:pPr>
            <a:r>
              <a:rPr lang="en-US" sz="1400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flop pair-plus-gutshot, two-pair, or top-pair-no-kicker. Multiple medium-confidence outcomes. Bleed by paying off one bad street.
</a:t>
            </a:r>
            <a:pPr indent="0" marL="0">
              <a:buNone/>
            </a:pPr>
            <a:r>
              <a:rPr lang="en-US" sz="1600" b="1" dirty="0">
                <a:solidFill>
                  <a:srgbClr val="E573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Offsuit junk short → </a:t>
            </a:r>
            <a:pPr indent="0" marL="0">
              <a:buNone/>
            </a:pPr>
            <a:r>
              <a:rPr lang="en-US" sz="1400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flop top pair with no kicker. Same problem — too short to fold, not deep enough to commit correctly.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608076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i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20bb stack is the worst depth for hands that ask you to think postflop.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genimg-out/deck/k7o-fol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1018">
              <a:alpha val="65000"/>
            </a:srgbClr>
          </a:solidFill>
          <a:ln w="12700">
            <a:solidFill>
              <a:srgbClr val="0E1018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57200" y="91440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 — the typical fold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457200" y="150876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K7o · BB · 21 BB effective · late-stage MTT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914400" y="2011680"/>
            <a:ext cx="10332720" cy="3200400"/>
          </a:xfrm>
          <a:prstGeom prst="roundRect">
            <a:avLst/>
          </a:prstGeom>
          <a:solidFill>
            <a:srgbClr val="1A1F2E">
              <a:alpha val="95000"/>
            </a:srgbClr>
          </a:solidFill>
          <a:ln w="12700">
            <a:solidFill>
              <a:srgbClr val="2B314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371600" y="2194560"/>
            <a:ext cx="941832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EF2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Folds around to LJ. LJ min-raises (2 BB). Folds to BB.
</a:t>
            </a:r>
            <a:pPr indent="0" marL="0">
              <a:buNone/>
            </a:pPr>
            <a:r>
              <a:rPr lang="en-US" sz="1600" b="1" dirty="0">
                <a:solidFill>
                  <a:srgbClr val="3DE0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 </a:t>
            </a:r>
            <a:pPr indent="0" marL="0">
              <a:buNone/>
            </a:pPr>
            <a:r>
              <a:rPr lang="en-US" sz="1600" dirty="0">
                <a:solidFill>
                  <a:srgbClr val="EEF2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BB calls.
</a:t>
            </a:r>
            <a:pPr indent="0" marL="0">
              <a:buNone/>
            </a:pPr>
            <a:r>
              <a:rPr lang="en-US" sz="1600" b="1" dirty="0">
                <a:solidFill>
                  <a:srgbClr val="3DE0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 </a:t>
            </a:r>
            <a:pPr indent="0" marL="0">
              <a:buNone/>
            </a:pPr>
            <a:r>
              <a:rPr lang="en-US" sz="1600" dirty="0">
                <a:solidFill>
                  <a:srgbClr val="EEF2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Flop comes K-high.
</a:t>
            </a:r>
            <a:pPr indent="0" marL="0">
              <a:buNone/>
            </a:pPr>
            <a:r>
              <a:rPr lang="en-US" sz="1600" b="1" dirty="0">
                <a:solidFill>
                  <a:srgbClr val="3DE0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 </a:t>
            </a:r>
            <a:pPr indent="0" marL="0">
              <a:buNone/>
            </a:pPr>
            <a:r>
              <a:rPr lang="en-US" sz="1600" dirty="0">
                <a:solidFill>
                  <a:srgbClr val="EEF2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BB checks.
</a:t>
            </a:r>
            <a:pPr indent="0" marL="0">
              <a:buNone/>
            </a:pPr>
            <a:r>
              <a:rPr lang="en-US" sz="1600" b="1" dirty="0">
                <a:solidFill>
                  <a:srgbClr val="3DE0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 </a:t>
            </a:r>
            <a:pPr indent="0" marL="0">
              <a:buNone/>
            </a:pPr>
            <a:r>
              <a:rPr lang="en-US" sz="1600" dirty="0">
                <a:solidFill>
                  <a:srgbClr val="EEF2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LJ c-bets ~75% pot.
</a:t>
            </a:r>
            <a:pPr indent="0" marL="0">
              <a:buNone/>
            </a:pPr>
            <a:r>
              <a:rPr lang="en-US" sz="1600" b="1" dirty="0">
                <a:solidFill>
                  <a:srgbClr val="E573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 </a:t>
            </a:r>
            <a:pPr indent="0" marL="0">
              <a:buNone/>
            </a:pPr>
            <a:r>
              <a:rPr lang="en-US" sz="1600" dirty="0">
                <a:solidFill>
                  <a:srgbClr val="EEF2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BB folds.   </a:t>
            </a:r>
            <a:pPr indent="0" marL="0">
              <a:buNone/>
            </a:pPr>
            <a:r>
              <a:rPr lang="en-US" sz="1600" b="1" dirty="0">
                <a:solidFill>
                  <a:srgbClr val="E573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Lost 2.1 BB.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40080" y="539496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of kings is dominated by KQ/KJ/KT in LJ's open range. Calling preflop and check-folding the flop is the modal outcome with this hand. Hundreds of these per player.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genimg-out/deck/disaster-river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1018">
              <a:alpha val="65000"/>
            </a:srgbClr>
          </a:solidFill>
          <a:ln w="12700">
            <a:solidFill>
              <a:srgbClr val="0E1018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57200" y="91440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 — the disaster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457200" y="150876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T7o · BB · 25 BB effective · late-stage MTT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914400" y="2011680"/>
            <a:ext cx="10332720" cy="3657600"/>
          </a:xfrm>
          <a:prstGeom prst="roundRect">
            <a:avLst/>
          </a:prstGeom>
          <a:solidFill>
            <a:srgbClr val="1A1F2E">
              <a:alpha val="95000"/>
            </a:srgbClr>
          </a:solidFill>
          <a:ln w="12700">
            <a:solidFill>
              <a:srgbClr val="2B314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371600" y="2240280"/>
            <a:ext cx="941832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EF2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HJ opens 2×. Five players fold. BB calls. Flop comes connected, two-tone.
</a:t>
            </a:r>
            <a:pPr indent="0" marL="0">
              <a:buNone/>
            </a:pPr>
            <a:r>
              <a:rPr lang="en-US" sz="1500" b="1" dirty="0">
                <a:solidFill>
                  <a:srgbClr val="3DE0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 </a:t>
            </a:r>
            <a:pPr indent="0" marL="0">
              <a:buNone/>
            </a:pPr>
            <a:r>
              <a:rPr lang="en-US" sz="1500" dirty="0">
                <a:solidFill>
                  <a:srgbClr val="EEF2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Hero floats with bottom pair plus a backdoor draw.
</a:t>
            </a:r>
            <a:pPr indent="0" marL="0">
              <a:buNone/>
            </a:pPr>
            <a:r>
              <a:rPr lang="en-US" sz="1500" b="1" dirty="0">
                <a:solidFill>
                  <a:srgbClr val="3DE0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 </a:t>
            </a:r>
            <a:pPr indent="0" marL="0">
              <a:buNone/>
            </a:pPr>
            <a:r>
              <a:rPr lang="en-US" sz="1500" dirty="0">
                <a:solidFill>
                  <a:srgbClr val="EEF2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Turn brings a third heart. Hero check-calls a half-pot bet.
</a:t>
            </a:r>
            <a:pPr indent="0" marL="0">
              <a:buNone/>
            </a:pPr>
            <a:r>
              <a:rPr lang="en-US" sz="1500" b="1" dirty="0">
                <a:solidFill>
                  <a:srgbClr val="3DE0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 </a:t>
            </a:r>
            <a:pPr indent="0" marL="0">
              <a:buNone/>
            </a:pPr>
            <a:r>
              <a:rPr lang="en-US" sz="1500" dirty="0">
                <a:solidFill>
                  <a:srgbClr val="EEF2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River completes the flush.
</a:t>
            </a:r>
            <a:pPr indent="0" marL="0">
              <a:buNone/>
            </a:pPr>
            <a:r>
              <a:rPr lang="en-US" sz="1500" b="1" dirty="0">
                <a:solidFill>
                  <a:srgbClr val="E573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 </a:t>
            </a:r>
            <a:pPr indent="0" marL="0">
              <a:buNone/>
            </a:pPr>
            <a:r>
              <a:rPr lang="en-US" sz="1500" dirty="0">
                <a:solidFill>
                  <a:srgbClr val="EEF2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Hero check-jams. Villain calls with the made flush.
</a:t>
            </a:r>
            <a:pPr indent="0" marL="0">
              <a:buNone/>
            </a:pPr>
            <a:r>
              <a:rPr lang="en-US" sz="2200" b="1" dirty="0">
                <a:solidFill>
                  <a:srgbClr val="E573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Lost 25.4 BB in one hand.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40080" y="580644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 BB call preflop turned into a 25 BB disaster across three streets of "I can't fold now" decisions.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Zombies cluster bleeds because every hand has the same shape.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Caveats before you act on this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0876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chipEV solver isn't real life: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3593592" cy="3383280"/>
          </a:xfrm>
          <a:prstGeom prst="roundRect">
            <a:avLst/>
          </a:prstGeom>
          <a:solidFill>
            <a:srgbClr val="1A1F2E"/>
          </a:solidFill>
          <a:ln w="25400">
            <a:solidFill>
              <a:srgbClr val="E5B86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219456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5B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NO ICM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77240" y="2651760"/>
            <a:ext cx="320040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Solver is chipEV — no payout-jump pressure. Real bubble pressure tightens defense by ~25 percentage points.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297680" y="2011680"/>
            <a:ext cx="3593592" cy="3383280"/>
          </a:xfrm>
          <a:prstGeom prst="roundRect">
            <a:avLst/>
          </a:prstGeom>
          <a:solidFill>
            <a:srgbClr val="1A1F2E"/>
          </a:solidFill>
          <a:ln w="25400">
            <a:solidFill>
              <a:srgbClr val="E5B86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26280" y="219456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5B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2.3× OPENS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26280" y="2651760"/>
            <a:ext cx="320040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Solver assumption. Pool faces 2.5–3× more often at 20 BB in turbos. Bigger opens require more equity to defend.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46720" y="2011680"/>
            <a:ext cx="3593592" cy="3383280"/>
          </a:xfrm>
          <a:prstGeom prst="roundRect">
            <a:avLst/>
          </a:prstGeom>
          <a:solidFill>
            <a:srgbClr val="1A1F2E"/>
          </a:solidFill>
          <a:ln w="25400">
            <a:solidFill>
              <a:srgbClr val="E5B8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75320" y="219456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5B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OPTIMAL POSTFLOP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75320" y="2651760"/>
            <a:ext cx="320040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Solver's other assumption. Real players misplay marginal calls. The chipEV-positive call becomes EV-negative when you can't realize the equity.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371600" y="5577840"/>
            <a:ext cx="9418320" cy="777240"/>
          </a:xfrm>
          <a:prstGeom prst="roundRect">
            <a:avLst/>
          </a:prstGeom>
          <a:solidFill>
            <a:srgbClr val="252B3D"/>
          </a:solidFill>
          <a:ln w="25400">
            <a:solidFill>
              <a:srgbClr val="3DE0A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554480" y="5669280"/>
            <a:ext cx="9052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Realistic adjusted target: </a:t>
            </a:r>
            <a:pPr algn="ctr" indent="0" marL="0">
              <a:buNone/>
            </a:pPr>
            <a:r>
              <a:rPr lang="en-US" sz="1600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~70% defense vs CO/BTN at 20 BB.   Pool's 44% is still well below that.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Adjustment + bottom line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0876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changes that recover real winrate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10881360" cy="868680"/>
          </a:xfrm>
          <a:prstGeom prst="roundRect">
            <a:avLst/>
          </a:prstGeom>
          <a:solidFill>
            <a:srgbClr val="1A1F2E"/>
          </a:solidFill>
          <a:ln w="12700">
            <a:solidFill>
              <a:srgbClr val="2B314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1965960"/>
            <a:ext cx="548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463040" y="2020824"/>
            <a:ext cx="9966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Defend wider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63040" y="2423160"/>
            <a:ext cx="9966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Closer to 65–75% vs late-position opens — not 44%.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2926080"/>
            <a:ext cx="10881360" cy="868680"/>
          </a:xfrm>
          <a:prstGeom prst="roundRect">
            <a:avLst/>
          </a:prstGeom>
          <a:solidFill>
            <a:srgbClr val="1A1F2E"/>
          </a:solidFill>
          <a:ln w="12700">
            <a:solidFill>
              <a:srgbClr val="2B314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926080"/>
            <a:ext cx="548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1463040" y="2980944"/>
            <a:ext cx="9966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Defend with the right hands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463040" y="3383280"/>
            <a:ext cx="9966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suited broadway and dominating Ax. Drop suited connectors and offsuit one-gappers when not deep enough to realize them.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3886200"/>
            <a:ext cx="10881360" cy="868680"/>
          </a:xfrm>
          <a:prstGeom prst="roundRect">
            <a:avLst/>
          </a:prstGeom>
          <a:solidFill>
            <a:srgbClr val="1A1F2E"/>
          </a:solidFill>
          <a:ln w="12700">
            <a:solidFill>
              <a:srgbClr val="2B314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886200"/>
            <a:ext cx="548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1463040" y="3941064"/>
            <a:ext cx="9966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3-bet jam premiums HU vs SB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463040" y="4343400"/>
            <a:ext cx="9966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KK, AA, AK, QQ, TT, JJ should be jam, not flat-call. Data confirms +5.33 BB per hand jamming this exact spot.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5074920"/>
            <a:ext cx="10881360" cy="1417320"/>
          </a:xfrm>
          <a:prstGeom prst="roundRect">
            <a:avLst/>
          </a:prstGeom>
          <a:solidFill>
            <a:srgbClr val="252B3D"/>
          </a:solidFill>
          <a:ln w="25400">
            <a:solidFill>
              <a:srgbClr val="3DE0A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5166360"/>
            <a:ext cx="10332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BOTTOM LINE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14400" y="5486400"/>
            <a:ext cx="10332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EEF2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Pool's instinct that BB defense at 20 BB is bad money is partly correct — they can't realize the equity, so they fold. But they're folding the wrong hands AND slow-playing the right ones. </a:t>
            </a:r>
            <a:pPr indent="0" marL="0">
              <a:buNone/>
            </a:pPr>
            <a:r>
              <a:rPr lang="en-US" sz="1400" b="1" i="1" dirty="0">
                <a:solidFill>
                  <a:srgbClr val="3DE0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both halves and recover ~2 BB per 100 of total winrate.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BB Defense at 20bb</dc:title>
  <dc:subject>PptxGenJS Presentation</dc:subject>
  <dc:creator>ClarityPoker</dc:creator>
  <cp:lastModifiedBy>ClarityPoker</cp:lastModifiedBy>
  <cp:revision>1</cp:revision>
  <dcterms:created xsi:type="dcterms:W3CDTF">2026-05-05T23:20:06Z</dcterms:created>
  <dcterms:modified xsi:type="dcterms:W3CDTF">2026-05-05T23:20:06Z</dcterms:modified>
</cp:coreProperties>
</file>