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146" d="100"/>
          <a:sy n="146" d="100"/>
        </p:scale>
        <p:origin x="96" y="22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presProps" Target="presProps.xml"/><Relationship Id="rId18" Type="http://schemas.openxmlformats.org/officeDocument/2006/relationships/viewProps" Target="viewProps.xml"/><Relationship Id="rId19" Type="http://schemas.openxmlformats.org/officeDocument/2006/relationships/theme" Target="theme/theme1.xml"/><Relationship Id="rId20" Type="http://schemas.openxmlformats.org/officeDocument/2006/relationships/tableStyles" Target="tableStyles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1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2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3.xlsx"/></Relationships>
</file>

<file path=ppt/charts/_rels/chart5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Work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Check %</c:v>
                </c:pt>
              </c:strCache>
            </c:strRef>
          </c:tx>
          <c:spPr>
            <a:ln w="31750">
              <a:solidFill>
                <a:srgbClr val="2DD4BF"/>
              </a:solidFill>
            </a:ln>
          </c:spPr>
          <c:cat>
            <c:strRef>
              <c:f>Sheet1!$A$2:$A$6</c:f>
              <c:strCache>
                <c:ptCount val="5"/>
                <c:pt idx="0">
                  <c:v>762</c:v>
                </c:pt>
                <c:pt idx="1">
                  <c:v>872</c:v>
                </c:pt>
                <c:pt idx="2">
                  <c:v>982</c:v>
                </c:pt>
                <c:pt idx="3">
                  <c:v>T92</c:v>
                </c:pt>
                <c:pt idx="4">
                  <c:v>JT2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31</c:v>
                </c:pt>
                <c:pt idx="1">
                  <c:v>44</c:v>
                </c:pt>
                <c:pt idx="2">
                  <c:v>51</c:v>
                </c:pt>
                <c:pt idx="3">
                  <c:v>16</c:v>
                </c:pt>
                <c:pt idx="4">
                  <c:v>0.2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9ADA-414B-9D8D-30E895CCEE8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9AA0A6"/>
            </a:solidFill>
          </a:ln>
        </c:spPr>
        <c:txPr>
          <a:bodyPr/>
          <a:lstStyle/>
          <a:p>
            <a:pPr>
              <a:defRPr sz="1200">
                <a:solidFill>
                  <a:srgbClr val="E8EAED"/>
                </a:solidFill>
              </a:defRPr>
            </a:pPr>
            <a:endParaRPr lang="en-US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ln>
            <a:solidFill>
              <a:srgbClr val="9AA0A6"/>
            </a:solidFill>
          </a:ln>
        </c:spPr>
        <c:txPr>
          <a:bodyPr/>
          <a:lstStyle/>
          <a:p>
            <a:pPr>
              <a:defRPr sz="1200">
                <a:solidFill>
                  <a:srgbClr val="E8EAED"/>
                </a:solidFill>
              </a:defRPr>
            </a:pPr>
            <a:endParaRPr lang="en-US"/>
          </a:p>
        </c:txPr>
        <c:crossAx val="2118791784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 of range</c:v>
                </c:pt>
              </c:strCache>
            </c:strRef>
          </c:tx>
          <c:spPr>
            <a:solidFill>
              <a:srgbClr val="2DD4BF"/>
            </a:solidFill>
          </c:spPr>
          <c:invertIfNegative val="1"/>
          <c:cat>
            <c:strRef>
              <c:f>Sheet1!$A$2:$A$6</c:f>
              <c:strCache>
                <c:ptCount val="5"/>
                <c:pt idx="0">
                  <c:v>Check</c:v>
                </c:pt>
                <c:pt idx="1">
                  <c:v>Small 20-33</c:v>
                </c:pt>
                <c:pt idx="2">
                  <c:v>Mid 55-83</c:v>
                </c:pt>
                <c:pt idx="3">
                  <c:v>Overbet 125</c:v>
                </c:pt>
                <c:pt idx="4">
                  <c:v>Jam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50.6</c:v>
                </c:pt>
                <c:pt idx="1">
                  <c:v>7.4</c:v>
                </c:pt>
                <c:pt idx="2">
                  <c:v>10.4</c:v>
                </c:pt>
                <c:pt idx="3">
                  <c:v>31.7</c:v>
                </c:pt>
                <c:pt idx="4">
                  <c:v>0.3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08EB-4DCB-B2F5-1069356F67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9AA0A6"/>
            </a:solidFill>
          </a:ln>
        </c:spPr>
        <c:txPr>
          <a:bodyPr/>
          <a:lstStyle/>
          <a:p>
            <a:pPr>
              <a:defRPr sz="1200">
                <a:solidFill>
                  <a:srgbClr val="E8EAED"/>
                </a:solidFill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ln>
            <a:solidFill>
              <a:srgbClr val="9AA0A6"/>
            </a:solidFill>
          </a:ln>
        </c:spPr>
        <c:txPr>
          <a:bodyPr/>
          <a:lstStyle/>
          <a:p>
            <a:pPr>
              <a:defRPr sz="1200">
                <a:solidFill>
                  <a:srgbClr val="E8EAED"/>
                </a:solidFill>
              </a:defRPr>
            </a:pPr>
            <a:endParaRPr lang="en-US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% of range</c:v>
                </c:pt>
              </c:strCache>
            </c:strRef>
          </c:tx>
          <c:spPr>
            <a:solidFill>
              <a:srgbClr val="2DD4BF"/>
            </a:solidFill>
          </c:spPr>
          <c:invertIfNegative val="1"/>
          <c:cat>
            <c:strRef>
              <c:f>Sheet1!$A$2:$A$5</c:f>
              <c:strCache>
                <c:ptCount val="4"/>
                <c:pt idx="0">
                  <c:v>Check</c:v>
                </c:pt>
                <c:pt idx="1">
                  <c:v>Small 20-33</c:v>
                </c:pt>
                <c:pt idx="2">
                  <c:v>Mid 55-83</c:v>
                </c:pt>
                <c:pt idx="3">
                  <c:v>Overbet 125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0.2</c:v>
                </c:pt>
                <c:pt idx="1">
                  <c:v>50.6</c:v>
                </c:pt>
                <c:pt idx="2">
                  <c:v>36.6</c:v>
                </c:pt>
                <c:pt idx="3">
                  <c:v>12.6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6E03-405E-A80F-8002D397DD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9AA0A6"/>
            </a:solidFill>
          </a:ln>
        </c:spPr>
        <c:txPr>
          <a:bodyPr/>
          <a:lstStyle/>
          <a:p>
            <a:pPr>
              <a:defRPr sz="1200">
                <a:solidFill>
                  <a:srgbClr val="E8EAED"/>
                </a:solidFill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ln>
            <a:solidFill>
              <a:srgbClr val="9AA0A6"/>
            </a:solidFill>
          </a:ln>
        </c:spPr>
        <c:txPr>
          <a:bodyPr/>
          <a:lstStyle/>
          <a:p>
            <a:pPr>
              <a:defRPr sz="1200">
                <a:solidFill>
                  <a:srgbClr val="E8EAED"/>
                </a:solidFill>
              </a:defRPr>
            </a:pPr>
            <a:endParaRPr lang="en-US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>
        <c:manualLayout>
          <c:layoutTarget val="inner"/>
          <c:xMode val="edge"/>
          <c:yMode val="edge"/>
          <c:x val="3.4772859274943571E-2"/>
          <c:y val="3.7213283122218416E-2"/>
          <c:w val="0.95238867200423472"/>
          <c:h val="0.86800622454122223"/>
        </c:manualLayout>
      </c:layout>
      <c:barChart>
        <c:barDir val="col"/>
        <c:grouping val="clustered"/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Check %</c:v>
                </c:pt>
              </c:strCache>
            </c:strRef>
          </c:tx>
          <c:spPr>
            <a:solidFill>
              <a:srgbClr val="2DD4BF"/>
            </a:solidFill>
          </c:spPr>
          <c:invertIfNegative val="1"/>
          <c:cat>
            <c:strRef>
              <c:f>Sheet1!$A$2:$A$6</c:f>
              <c:strCache>
                <c:ptCount val="5"/>
                <c:pt idx="0">
                  <c:v>UTG</c:v>
                </c:pt>
                <c:pt idx="1">
                  <c:v>UTG1</c:v>
                </c:pt>
                <c:pt idx="2">
                  <c:v>LJ</c:v>
                </c:pt>
                <c:pt idx="3">
                  <c:v>CO</c:v>
                </c:pt>
                <c:pt idx="4">
                  <c:v>BTN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51</c:v>
                </c:pt>
                <c:pt idx="1">
                  <c:v>47</c:v>
                </c:pt>
                <c:pt idx="2">
                  <c:v>33</c:v>
                </c:pt>
                <c:pt idx="3">
                  <c:v>24</c:v>
                </c:pt>
                <c:pt idx="4">
                  <c:v>35</c:v>
                </c:pt>
              </c:numCache>
            </c:numRef>
          </c:val>
          <c:extLst>
            <c:ext xmlns:c14="http://schemas.microsoft.com/office/drawing/2007/8/2/chart" uri="{6F2FDCE9-48DA-4B69-8628-5D25D57E5C99}">
              <c14:invertSolidFillFmt>
                <c14:spPr xmlns:c14="http://schemas.microsoft.com/office/drawing/2007/8/2/chart">
                  <a:solidFill>
                    <a:srgbClr val="FFFFFF"/>
                  </a:solidFill>
                </c14:spPr>
              </c14:invertSolidFillFmt>
            </c:ext>
            <c:ext xmlns:c16="http://schemas.microsoft.com/office/drawing/2014/chart" uri="{C3380CC4-5D6E-409C-BE32-E72D297353CC}">
              <c16:uniqueId val="{00000000-8D7A-4734-ABD1-B4CF2640D18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9AA0A6"/>
            </a:solidFill>
          </a:ln>
        </c:spPr>
        <c:txPr>
          <a:bodyPr/>
          <a:lstStyle/>
          <a:p>
            <a:pPr>
              <a:defRPr sz="1200">
                <a:solidFill>
                  <a:srgbClr val="E8EAED"/>
                </a:solidFill>
              </a:defRPr>
            </a:pPr>
            <a:endParaRPr lang="en-US"/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ln>
            <a:solidFill>
              <a:srgbClr val="9AA0A6"/>
            </a:solidFill>
          </a:ln>
        </c:spPr>
        <c:txPr>
          <a:bodyPr/>
          <a:lstStyle/>
          <a:p>
            <a:pPr>
              <a:defRPr sz="1200">
                <a:solidFill>
                  <a:srgbClr val="E8EAED"/>
                </a:solidFill>
              </a:defRPr>
            </a:pPr>
            <a:endParaRPr lang="en-US"/>
          </a:p>
        </c:txPr>
        <c:crossAx val="-2068027336"/>
        <c:crosses val="autoZero"/>
        <c:crossBetween val="between"/>
      </c:valAx>
    </c:plotArea>
    <c:plotVisOnly val="1"/>
    <c:dispBlanksAs val="gap"/>
    <c:showDLblsOverMax val="1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1"/>
  <c:style val="2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40bb Check %</c:v>
                </c:pt>
              </c:strCache>
            </c:strRef>
          </c:tx>
          <c:spPr>
            <a:ln w="31750">
              <a:solidFill>
                <a:srgbClr val="2DD4BF"/>
              </a:solidFill>
            </a:ln>
          </c:spPr>
          <c:cat>
            <c:strRef>
              <c:f>Sheet1!$A$2:$A$5</c:f>
              <c:strCache>
                <c:ptCount val="4"/>
                <c:pt idx="0">
                  <c:v>762</c:v>
                </c:pt>
                <c:pt idx="1">
                  <c:v>872</c:v>
                </c:pt>
                <c:pt idx="2">
                  <c:v>982</c:v>
                </c:pt>
                <c:pt idx="3">
                  <c:v>T92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31</c:v>
                </c:pt>
                <c:pt idx="1">
                  <c:v>44</c:v>
                </c:pt>
                <c:pt idx="2">
                  <c:v>51</c:v>
                </c:pt>
                <c:pt idx="3">
                  <c:v>16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4B81-4EAB-A81D-A5A57A9BDBF4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20bb Check %</c:v>
                </c:pt>
              </c:strCache>
            </c:strRef>
          </c:tx>
          <c:spPr>
            <a:ln w="31750">
              <a:solidFill>
                <a:srgbClr val="F59E0B"/>
              </a:solidFill>
            </a:ln>
          </c:spPr>
          <c:cat>
            <c:strRef>
              <c:f>Sheet1!$A$2:$A$5</c:f>
              <c:strCache>
                <c:ptCount val="4"/>
                <c:pt idx="0">
                  <c:v>762</c:v>
                </c:pt>
                <c:pt idx="1">
                  <c:v>872</c:v>
                </c:pt>
                <c:pt idx="2">
                  <c:v>982</c:v>
                </c:pt>
                <c:pt idx="3">
                  <c:v>T92</c:v>
                </c:pt>
              </c:strCache>
            </c:strRef>
          </c:cat>
          <c:val>
            <c:numRef>
              <c:f>Sheet1!$C$2:$C$5</c:f>
              <c:numCache>
                <c:formatCode>General</c:formatCode>
                <c:ptCount val="4"/>
                <c:pt idx="0">
                  <c:v>42</c:v>
                </c:pt>
                <c:pt idx="1">
                  <c:v>38</c:v>
                </c:pt>
                <c:pt idx="2">
                  <c:v>23</c:v>
                </c:pt>
                <c:pt idx="3">
                  <c:v>0.9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4B81-4EAB-A81D-A5A57A9BDBF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rgbClr val="9AA0A6"/>
            </a:solidFill>
          </a:ln>
        </c:spPr>
        <c:txPr>
          <a:bodyPr/>
          <a:lstStyle/>
          <a:p>
            <a:pPr>
              <a:defRPr sz="1200">
                <a:solidFill>
                  <a:srgbClr val="E8EAED"/>
                </a:solidFill>
              </a:defRPr>
            </a:pPr>
            <a:endParaRPr lang="en-US"/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spPr>
          <a:ln>
            <a:solidFill>
              <a:srgbClr val="9AA0A6"/>
            </a:solidFill>
          </a:ln>
        </c:spPr>
        <c:txPr>
          <a:bodyPr/>
          <a:lstStyle/>
          <a:p>
            <a:pPr>
              <a:defRPr sz="1200">
                <a:solidFill>
                  <a:srgbClr val="E8EAED"/>
                </a:solidFill>
              </a:defRPr>
            </a:pPr>
            <a:endParaRPr lang="en-US"/>
          </a:p>
        </c:txPr>
        <c:crossAx val="2118791784"/>
        <c:crosses val="autoZero"/>
        <c:crossBetween val="between"/>
      </c:valAx>
    </c:plotArea>
    <c:legend>
      <c:legendPos val="b"/>
      <c:overlay val="0"/>
      <c:txPr>
        <a:bodyPr/>
        <a:lstStyle/>
        <a:p>
          <a:pPr>
            <a:defRPr sz="1200">
              <a:solidFill>
                <a:srgbClr val="E8EAED"/>
              </a:solidFill>
            </a:defRPr>
          </a:pPr>
          <a:endParaRPr lang="en-US"/>
        </a:p>
      </c:txPr>
    </c:legend>
    <c:plotVisOnly val="1"/>
    <c:dispBlanksAs val="gap"/>
    <c:showDLblsOverMax val="0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5/19/2026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3.png"/><Relationship Id="rId4" Type="http://schemas.openxmlformats.org/officeDocument/2006/relationships/image" Target="../media/image4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.png"/><Relationship Id="rId3" Type="http://schemas.openxmlformats.org/officeDocument/2006/relationships/image" Target="../media/image5.png"/><Relationship Id="rId4" Type="http://schemas.openxmlformats.org/officeDocument/2006/relationships/image" Target="../media/image6.png"/><Relationship Id="rId5" Type="http://schemas.openxmlformats.org/officeDocument/2006/relationships/image" Target="../media/image7.png"/><Relationship Id="rId6" Type="http://schemas.openxmlformats.org/officeDocument/2006/relationships/image" Target="../media/image8.png"/><Relationship Id="rId7" Type="http://schemas.openxmlformats.org/officeDocument/2006/relationships/image" Target="../media/image9.png"/><Relationship Id="rId8" Type="http://schemas.openxmlformats.org/officeDocument/2006/relationships/image" Target="../media/image10.png"/><Relationship Id="rId9" Type="http://schemas.openxmlformats.org/officeDocument/2006/relationships/image" Target="../media/image1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Relationship Id="rId3" Type="http://schemas.openxmlformats.org/officeDocument/2006/relationships/image" Target="../media/image14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Relationship Id="rId3" Type="http://schemas.openxmlformats.org/officeDocument/2006/relationships/image" Target="../media/image1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5.xml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1-titl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16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4114800"/>
            <a:ext cx="12191695" cy="2743200"/>
          </a:xfrm>
          <a:prstGeom prst="rect">
            <a:avLst/>
          </a:prstGeom>
          <a:solidFill>
            <a:srgbClr val="1518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731520" y="4297680"/>
            <a:ext cx="1069848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4400" b="1">
                <a:solidFill>
                  <a:srgbClr val="E8EAED"/>
                </a:solidFill>
                <a:latin typeface="Segoe UI"/>
              </a:rPr>
              <a:t>Apparent GTO  vs  Real GTO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731520" y="5212080"/>
            <a:ext cx="10698480" cy="13716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400"/>
              </a:spcAft>
            </a:pPr>
            <a:r>
              <a:rPr sz="2200" b="0">
                <a:solidFill>
                  <a:srgbClr val="2DD4BF"/>
                </a:solidFill>
                <a:latin typeface="Segoe UI"/>
              </a:rPr>
              <a:t>C-betting g0 connected boards vs the Big Blind (40bb)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500" b="0">
                <a:solidFill>
                  <a:srgbClr val="9AA0A6"/>
                </a:solidFill>
                <a:latin typeface="Segoe UI"/>
              </a:rPr>
              <a:t>Study-group discussion — working hypotheses from GTO Wizard, validation in progress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5608040" cy="6858000"/>
          </a:xfrm>
          <a:prstGeom prst="rect">
            <a:avLst/>
          </a:prstGeom>
          <a:solidFill>
            <a:srgbClr val="1518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2DD4BF"/>
                </a:solidFill>
                <a:latin typeface="Segoe UI"/>
              </a:rPr>
              <a:t>ISO PRIMER  ·  1 of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914400"/>
            <a:ext cx="5486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E8EAED"/>
                </a:solidFill>
                <a:latin typeface="Segoe UI"/>
              </a:rPr>
              <a:t>1,755 flops -&gt; ~50 shapes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286000"/>
            <a:ext cx="4368148" cy="3511026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700" b="0" dirty="0">
                <a:solidFill>
                  <a:srgbClr val="E8EAED"/>
                </a:solidFill>
                <a:latin typeface="Segoe UI"/>
              </a:rPr>
              <a:t>22,100 flops. Suit-relabeling collapses them to 1,755 distinct ones — still unmemorizable.</a:t>
            </a:r>
          </a:p>
          <a:p>
            <a:pPr algn="l">
              <a:lnSpc>
                <a:spcPct val="115000"/>
              </a:lnSpc>
              <a:spcAft>
                <a:spcPts val="1400"/>
              </a:spcAft>
            </a:pPr>
            <a:r>
              <a:rPr sz="1700" b="1" dirty="0">
                <a:solidFill>
                  <a:srgbClr val="F59E0B"/>
                </a:solidFill>
                <a:latin typeface="Segoe UI"/>
              </a:rPr>
              <a:t>The claim: most play the SAME if you describe them by structure, not rank.</a:t>
            </a:r>
          </a:p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700" b="0" dirty="0">
                <a:solidFill>
                  <a:srgbClr val="E8EAED"/>
                </a:solidFill>
                <a:latin typeface="Segoe UI"/>
              </a:rPr>
              <a:t>A deck has exactly 40 straight flushes — not 40 things to memorize. One shape (5-in-a-row) slid through 10 windows x 4 suits.</a:t>
            </a:r>
          </a:p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700" b="1" dirty="0">
                <a:solidFill>
                  <a:srgbClr val="2DD4BF"/>
                </a:solidFill>
                <a:latin typeface="Segoe UI"/>
              </a:rPr>
              <a:t>Flops work the same way: a handful of shapes, slid.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3785DB5A-C104-D37F-B890-E8A019760B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96000" y="457200"/>
            <a:ext cx="2914058" cy="29105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EF4D6CE-5D45-D5DE-8F60-9C3C2ABAB36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067799" y="1845997"/>
            <a:ext cx="2957819" cy="295628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FA1B04A2-9B51-B6C0-BF5A-C1BB8DB610C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96000" y="3566927"/>
            <a:ext cx="2914058" cy="2807242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6400800" cy="6858000"/>
          </a:xfrm>
          <a:prstGeom prst="rect">
            <a:avLst/>
          </a:prstGeom>
          <a:solidFill>
            <a:srgbClr val="1518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2DD4BF"/>
                </a:solidFill>
                <a:latin typeface="Segoe UI"/>
              </a:rPr>
              <a:t>ISO PRIMER  ·  2 of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914400"/>
            <a:ext cx="5486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E8EAED"/>
                </a:solidFill>
                <a:latin typeface="Segoe UI"/>
              </a:rPr>
              <a:t>Three coordinates: Shape x Band x Suit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286000"/>
            <a:ext cx="548640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600" b="0">
                <a:solidFill>
                  <a:srgbClr val="E8EAED"/>
                </a:solidFill>
                <a:latin typeface="Segoe UI"/>
              </a:rPr>
              <a:t>SHAPE — the skeleton: connected cluster / cluster+dangler / cluster+crown / disconnected / paired / trips.</a:t>
            </a:r>
          </a:p>
          <a:p>
            <a:pPr algn="l">
              <a:lnSpc>
                <a:spcPct val="115000"/>
              </a:lnSpc>
              <a:spcAft>
                <a:spcPts val="1200"/>
              </a:spcAft>
            </a:pPr>
            <a:r>
              <a:rPr sz="1500" b="0">
                <a:solidFill>
                  <a:srgbClr val="9AA0A6"/>
                </a:solidFill>
                <a:latin typeface="Segoe UI"/>
              </a:rPr>
              <a:t>   g0 = a 2-card connected cluster (76, 87, 98...) — what this whole deck is about.</a:t>
            </a:r>
          </a:p>
          <a:p>
            <a:pPr algn="l">
              <a:lnSpc>
                <a:spcPct val="115000"/>
              </a:lnSpc>
              <a:spcAft>
                <a:spcPts val="1200"/>
              </a:spcAft>
            </a:pPr>
            <a:r>
              <a:rPr sz="1600" b="0">
                <a:solidFill>
                  <a:srgbClr val="E8EAED"/>
                </a:solidFill>
                <a:latin typeface="Segoe UI"/>
              </a:rPr>
              <a:t>BAND — how high it sits (Ace / Broadway / Mid / Wheel). This is THE SLIDE.</a:t>
            </a:r>
          </a:p>
          <a:p>
            <a:pPr algn="l">
              <a:lnSpc>
                <a:spcPct val="115000"/>
              </a:lnSpc>
              <a:spcAft>
                <a:spcPts val="1200"/>
              </a:spcAft>
            </a:pPr>
            <a:r>
              <a:rPr sz="1600" b="0">
                <a:solidFill>
                  <a:srgbClr val="E8EAED"/>
                </a:solidFill>
                <a:latin typeface="Segoe UI"/>
              </a:rPr>
              <a:t>SUIT — rainbow / two-tone / monotone.</a:t>
            </a:r>
          </a:p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700" b="1">
                <a:solidFill>
                  <a:srgbClr val="2DD4BF"/>
                </a:solidFill>
                <a:latin typeface="Segoe UI"/>
              </a:rPr>
              <a:t>Any flop = one (Shape, Band, Suit). ~50 combos cover all 1,755.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564EE2F1-63F5-EE84-4E42-77E443EA9D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93875" y="248680"/>
            <a:ext cx="1371600" cy="1369957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F359E58E-9342-1BE3-BBE2-AAE87E5E53A3}"/>
              </a:ext>
            </a:extLst>
          </p:cNvPr>
          <p:cNvSpPr txBox="1"/>
          <p:nvPr/>
        </p:nvSpPr>
        <p:spPr>
          <a:xfrm>
            <a:off x="6488807" y="748993"/>
            <a:ext cx="743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g0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3A7E231-7703-B7DD-EF6E-155A8E27A31B}"/>
              </a:ext>
            </a:extLst>
          </p:cNvPr>
          <p:cNvSpPr txBox="1"/>
          <p:nvPr/>
        </p:nvSpPr>
        <p:spPr>
          <a:xfrm>
            <a:off x="9240634" y="1070216"/>
            <a:ext cx="743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g1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6444F7C-4757-E5F3-AEE5-6D6A52FAB362}"/>
              </a:ext>
            </a:extLst>
          </p:cNvPr>
          <p:cNvSpPr txBox="1"/>
          <p:nvPr/>
        </p:nvSpPr>
        <p:spPr>
          <a:xfrm>
            <a:off x="6137585" y="2594702"/>
            <a:ext cx="743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g2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C68F0DF7-5E82-3EB1-5D00-58A9DDB3CFA2}"/>
              </a:ext>
            </a:extLst>
          </p:cNvPr>
          <p:cNvSpPr txBox="1"/>
          <p:nvPr/>
        </p:nvSpPr>
        <p:spPr>
          <a:xfrm>
            <a:off x="9172285" y="2712928"/>
            <a:ext cx="743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g3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0B886B8A-9FE8-D4ED-D198-089AB0DE0F72}"/>
              </a:ext>
            </a:extLst>
          </p:cNvPr>
          <p:cNvSpPr txBox="1"/>
          <p:nvPr/>
        </p:nvSpPr>
        <p:spPr>
          <a:xfrm>
            <a:off x="6030184" y="4143688"/>
            <a:ext cx="743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RUN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F7AE1BA9-2304-2DEC-6BC0-14E4655DFC37}"/>
              </a:ext>
            </a:extLst>
          </p:cNvPr>
          <p:cNvSpPr txBox="1"/>
          <p:nvPr/>
        </p:nvSpPr>
        <p:spPr>
          <a:xfrm>
            <a:off x="6030184" y="5843352"/>
            <a:ext cx="1072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PAIRED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EDB8BC23-C77D-7CBD-1B63-51A067033206}"/>
              </a:ext>
            </a:extLst>
          </p:cNvPr>
          <p:cNvSpPr txBox="1"/>
          <p:nvPr/>
        </p:nvSpPr>
        <p:spPr>
          <a:xfrm>
            <a:off x="9097861" y="4143688"/>
            <a:ext cx="74382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DRY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B70A9F-D3F8-39E0-4B0C-20EC06260630}"/>
              </a:ext>
            </a:extLst>
          </p:cNvPr>
          <p:cNvSpPr txBox="1"/>
          <p:nvPr/>
        </p:nvSpPr>
        <p:spPr>
          <a:xfrm>
            <a:off x="9097861" y="5772824"/>
            <a:ext cx="1072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TRIPS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E14CEDD9-2660-5337-B030-3E28F7D4EBAE}"/>
              </a:ext>
            </a:extLst>
          </p:cNvPr>
          <p:cNvPicPr>
            <a:picLocks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390932" y="5342218"/>
            <a:ext cx="1432891" cy="1371600"/>
          </a:xfrm>
          <a:prstGeom prst="rect">
            <a:avLst/>
          </a:prstGeom>
        </p:spPr>
      </p:pic>
      <p:pic>
        <p:nvPicPr>
          <p:cNvPr id="46" name="Picture 45">
            <a:extLst>
              <a:ext uri="{FF2B5EF4-FFF2-40B4-BE49-F238E27FC236}">
                <a16:creationId xmlns:a16="http://schemas.microsoft.com/office/drawing/2014/main" id="{F8E6A7A3-A367-A3AC-2202-E2CD33501E78}"/>
              </a:ext>
            </a:extLst>
          </p:cNvPr>
          <p:cNvPicPr>
            <a:picLocks/>
          </p:cNvPicPr>
          <p:nvPr/>
        </p:nvPicPr>
        <p:blipFill>
          <a:blip r:embed="rId4"/>
          <a:stretch>
            <a:fillRect/>
          </a:stretch>
        </p:blipFill>
        <p:spPr>
          <a:xfrm>
            <a:off x="9841685" y="5323060"/>
            <a:ext cx="1439855" cy="1371600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E65CEF55-E744-AE00-5AA6-698EF49B4F5E}"/>
              </a:ext>
            </a:extLst>
          </p:cNvPr>
          <p:cNvPicPr>
            <a:picLocks/>
          </p:cNvPicPr>
          <p:nvPr/>
        </p:nvPicPr>
        <p:blipFill>
          <a:blip r:embed="rId5"/>
          <a:stretch>
            <a:fillRect/>
          </a:stretch>
        </p:blipFill>
        <p:spPr>
          <a:xfrm>
            <a:off x="7383983" y="3779543"/>
            <a:ext cx="1623913" cy="1371600"/>
          </a:xfrm>
          <a:prstGeom prst="rect">
            <a:avLst/>
          </a:prstGeom>
        </p:spPr>
      </p:pic>
      <p:pic>
        <p:nvPicPr>
          <p:cNvPr id="48" name="Picture 47">
            <a:extLst>
              <a:ext uri="{FF2B5EF4-FFF2-40B4-BE49-F238E27FC236}">
                <a16:creationId xmlns:a16="http://schemas.microsoft.com/office/drawing/2014/main" id="{7F86C069-0DEB-BE04-3B6E-F8B2CB48A678}"/>
              </a:ext>
            </a:extLst>
          </p:cNvPr>
          <p:cNvPicPr>
            <a:picLocks/>
          </p:cNvPicPr>
          <p:nvPr/>
        </p:nvPicPr>
        <p:blipFill>
          <a:blip r:embed="rId6"/>
          <a:stretch>
            <a:fillRect/>
          </a:stretch>
        </p:blipFill>
        <p:spPr>
          <a:xfrm flipV="1">
            <a:off x="9783471" y="3827220"/>
            <a:ext cx="1504335" cy="1371600"/>
          </a:xfrm>
          <a:prstGeom prst="rect">
            <a:avLst/>
          </a:prstGeom>
        </p:spPr>
      </p:pic>
      <p:pic>
        <p:nvPicPr>
          <p:cNvPr id="49" name="Picture 48">
            <a:extLst>
              <a:ext uri="{FF2B5EF4-FFF2-40B4-BE49-F238E27FC236}">
                <a16:creationId xmlns:a16="http://schemas.microsoft.com/office/drawing/2014/main" id="{6783F72C-94AF-BA9A-9C10-02E602CB3EFA}"/>
              </a:ext>
            </a:extLst>
          </p:cNvPr>
          <p:cNvPicPr>
            <a:picLocks/>
          </p:cNvPicPr>
          <p:nvPr/>
        </p:nvPicPr>
        <p:blipFill>
          <a:blip r:embed="rId7"/>
          <a:stretch>
            <a:fillRect/>
          </a:stretch>
        </p:blipFill>
        <p:spPr>
          <a:xfrm>
            <a:off x="7451687" y="2103120"/>
            <a:ext cx="1410603" cy="1371600"/>
          </a:xfrm>
          <a:prstGeom prst="rect">
            <a:avLst/>
          </a:prstGeom>
        </p:spPr>
      </p:pic>
      <p:pic>
        <p:nvPicPr>
          <p:cNvPr id="50" name="Picture 49">
            <a:extLst>
              <a:ext uri="{FF2B5EF4-FFF2-40B4-BE49-F238E27FC236}">
                <a16:creationId xmlns:a16="http://schemas.microsoft.com/office/drawing/2014/main" id="{32BE4F26-E86B-2B1B-BE45-9C00443CAB6B}"/>
              </a:ext>
            </a:extLst>
          </p:cNvPr>
          <p:cNvPicPr>
            <a:picLocks/>
          </p:cNvPicPr>
          <p:nvPr/>
        </p:nvPicPr>
        <p:blipFill>
          <a:blip r:embed="rId8"/>
          <a:stretch>
            <a:fillRect/>
          </a:stretch>
        </p:blipFill>
        <p:spPr>
          <a:xfrm>
            <a:off x="9792274" y="2034749"/>
            <a:ext cx="1538675" cy="1371600"/>
          </a:xfrm>
          <a:prstGeom prst="rect">
            <a:avLst/>
          </a:prstGeom>
        </p:spPr>
      </p:pic>
      <p:pic>
        <p:nvPicPr>
          <p:cNvPr id="51" name="Picture 50">
            <a:extLst>
              <a:ext uri="{FF2B5EF4-FFF2-40B4-BE49-F238E27FC236}">
                <a16:creationId xmlns:a16="http://schemas.microsoft.com/office/drawing/2014/main" id="{66FECE0B-20E5-0DD7-8C5D-856750096A09}"/>
              </a:ext>
            </a:extLst>
          </p:cNvPr>
          <p:cNvPicPr>
            <a:picLocks/>
          </p:cNvPicPr>
          <p:nvPr/>
        </p:nvPicPr>
        <p:blipFill>
          <a:blip r:embed="rId9"/>
          <a:stretch>
            <a:fillRect/>
          </a:stretch>
        </p:blipFill>
        <p:spPr>
          <a:xfrm>
            <a:off x="9811615" y="235676"/>
            <a:ext cx="1596956" cy="13716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4-shape-vs-range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0"/>
            <a:ext cx="57908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400800" cy="6858000"/>
          </a:xfrm>
          <a:prstGeom prst="rect">
            <a:avLst/>
          </a:prstGeom>
          <a:solidFill>
            <a:srgbClr val="1518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2DD4BF"/>
                </a:solidFill>
                <a:latin typeface="Segoe UI"/>
              </a:rPr>
              <a:t>ISO PRIMER  ·  3 of 3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914400"/>
            <a:ext cx="5486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E8EAED"/>
                </a:solidFill>
                <a:latin typeface="Segoe UI"/>
              </a:rPr>
              <a:t>Shape stays, the band slides — that's the game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286000"/>
            <a:ext cx="548640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1000"/>
              </a:spcAft>
            </a:pPr>
            <a:r>
              <a:rPr sz="1700" b="0">
                <a:solidFill>
                  <a:srgbClr val="E8EAED"/>
                </a:solidFill>
                <a:latin typeface="Segoe UI"/>
              </a:rPr>
              <a:t>The shape never changes. Sliding it changes WHERE it sits in each player's range.</a:t>
            </a:r>
          </a:p>
          <a:p>
            <a:pPr algn="l">
              <a:lnSpc>
                <a:spcPct val="115000"/>
              </a:lnSpc>
              <a:spcAft>
                <a:spcPts val="1200"/>
              </a:spcAft>
            </a:pPr>
            <a:r>
              <a:rPr sz="1600" b="0">
                <a:solidFill>
                  <a:srgbClr val="E8EAED"/>
                </a:solidFill>
                <a:latin typeface="Segoe UI"/>
              </a:rPr>
              <a:t>76x lives in the caller's range; slide it up to KQx and it's the opener's. Geometry fixed; strategy moves because the two ranges aren't rank-symmetric.</a:t>
            </a:r>
          </a:p>
          <a:p>
            <a:pPr algn="l">
              <a:lnSpc>
                <a:spcPct val="115000"/>
              </a:lnSpc>
              <a:spcAft>
                <a:spcPts val="1200"/>
              </a:spcAft>
            </a:pPr>
            <a:r>
              <a:rPr sz="1600" b="0">
                <a:solidFill>
                  <a:srgbClr val="9AA0A6"/>
                </a:solidFill>
                <a:latin typeface="Segoe UI"/>
              </a:rPr>
              <a:t>The dangler is nearly inert (pairing it tops out at bottom pair / bottom set). The cluster's slide is what moves strategy.</a:t>
            </a:r>
          </a:p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700" b="1">
                <a:solidFill>
                  <a:srgbClr val="F59E0B"/>
                </a:solidFill>
                <a:latin typeface="Segoe UI"/>
              </a:rPr>
              <a:t>Everything after this: watch one shape slide, watch the c-bet regime change.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05-the-spo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0800" y="0"/>
            <a:ext cx="5790895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6400800" cy="6858000"/>
          </a:xfrm>
          <a:prstGeom prst="rect">
            <a:avLst/>
          </a:prstGeom>
          <a:solidFill>
            <a:srgbClr val="1518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2DD4BF"/>
                </a:solidFill>
                <a:latin typeface="Segoe UI"/>
              </a:rPr>
              <a:t>THE EXPERIMENT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914400"/>
            <a:ext cx="5486400" cy="11887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E8EAED"/>
                </a:solidFill>
                <a:latin typeface="Segoe UI"/>
              </a:rPr>
              <a:t>The spot — held constant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2286000"/>
            <a:ext cx="5486400" cy="41148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1200"/>
              </a:spcAft>
            </a:pPr>
            <a:r>
              <a:rPr sz="1800" b="0">
                <a:solidFill>
                  <a:srgbClr val="E8EAED"/>
                </a:solidFill>
                <a:latin typeface="Segoe UI"/>
              </a:rPr>
              <a:t>UTG...BTN opens, BB calls, flop, BB checks, hero decides.</a:t>
            </a:r>
          </a:p>
          <a:p>
            <a:pPr algn="l">
              <a:lnSpc>
                <a:spcPct val="115000"/>
              </a:lnSpc>
              <a:spcAft>
                <a:spcPts val="1200"/>
              </a:spcAft>
            </a:pPr>
            <a:r>
              <a:rPr sz="1700" b="0">
                <a:solidFill>
                  <a:srgbClr val="E8EAED"/>
                </a:solidFill>
                <a:latin typeface="Segoe UI"/>
              </a:rPr>
              <a:t>g0 connected + low dangler (76x -&gt; AKx), rainbow, 40bb.</a:t>
            </a:r>
          </a:p>
          <a:p>
            <a:pPr algn="l">
              <a:lnSpc>
                <a:spcPct val="115000"/>
              </a:lnSpc>
              <a:spcAft>
                <a:spcPts val="1200"/>
              </a:spcAft>
            </a:pPr>
            <a:r>
              <a:rPr sz="1600" b="0">
                <a:solidFill>
                  <a:srgbClr val="9AA0A6"/>
                </a:solidFill>
                <a:latin typeface="Segoe UI"/>
              </a:rPr>
              <a:t>One node — flop c-bet after BB checks. Everything else held constant so the slide is the only variable.</a:t>
            </a:r>
          </a:p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500" b="0">
                <a:solidFill>
                  <a:srgbClr val="2DD4BF"/>
                </a:solidFill>
                <a:latin typeface="Segoe UI"/>
              </a:rPr>
              <a:t>All numbers = GTO Wizard solves.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371600" y="2377440"/>
            <a:ext cx="9418320" cy="2103120"/>
          </a:xfrm>
          <a:prstGeom prst="rect">
            <a:avLst/>
          </a:prstGeom>
          <a:noFill/>
        </p:spPr>
        <p:txBody>
          <a:bodyPr wrap="square" anchor="ctr">
            <a:spAutoFit/>
          </a:bodyPr>
          <a:lstStyle/>
          <a:p>
            <a:pPr algn="ctr">
              <a:lnSpc>
                <a:spcPct val="100000"/>
              </a:lnSpc>
              <a:spcAft>
                <a:spcPts val="1000"/>
              </a:spcAft>
            </a:pPr>
            <a:r>
              <a:rPr sz="3600" b="1">
                <a:solidFill>
                  <a:srgbClr val="E8EAED"/>
                </a:solidFill>
                <a:latin typeface="Segoe UI"/>
              </a:rPr>
              <a:t>“You c-bet small with your whole range on these boards.</a:t>
            </a:r>
          </a:p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3600" b="1">
                <a:solidFill>
                  <a:srgbClr val="F59E0B"/>
                </a:solidFill>
                <a:latin typeface="Segoe UI"/>
              </a:rPr>
              <a:t>That's GTO… right?”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371600" y="4937760"/>
            <a:ext cx="941832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1400" b="0">
                <a:solidFill>
                  <a:srgbClr val="9AA0A6"/>
                </a:solidFill>
                <a:latin typeface="Segoe UI"/>
              </a:rPr>
              <a:t>Poll the room. Don't answer yet.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2DD4BF"/>
                </a:solidFill>
                <a:latin typeface="Segoe UI"/>
              </a:rPr>
              <a:t>THE BAND SLIDE  ·  40bb, UTG vs BB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800" b="1">
                <a:solidFill>
                  <a:srgbClr val="E8EAED"/>
                </a:solidFill>
                <a:latin typeface="Segoe UI"/>
              </a:rPr>
              <a:t>It's not a dial — it's a valley with regimes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640080" y="1737360"/>
          <a:ext cx="1088136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6035040"/>
            <a:ext cx="109728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0">
                <a:solidFill>
                  <a:srgbClr val="9AA0A6"/>
                </a:solidFill>
                <a:latin typeface="Segoe UI"/>
              </a:rPr>
              <a:t>GTOW-observed. The cluster climbs left-&gt;right; check% spikes then collapses.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2DD4BF"/>
                </a:solidFill>
                <a:latin typeface="Segoe UI"/>
              </a:rPr>
              <a:t>READ THE CURVE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800" b="1">
                <a:solidFill>
                  <a:srgbClr val="E8EAED"/>
                </a:solidFill>
                <a:latin typeface="Segoe UI"/>
              </a:rPr>
              <a:t>The strategy changes KIND, not just degree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920240"/>
            <a:ext cx="3566160" cy="3291840"/>
          </a:xfrm>
          <a:prstGeom prst="rect">
            <a:avLst/>
          </a:prstGeom>
          <a:solidFill>
            <a:srgbClr val="1F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2194560"/>
            <a:ext cx="3017520" cy="2743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2000" b="1">
                <a:solidFill>
                  <a:srgbClr val="E8EAED"/>
                </a:solidFill>
                <a:latin typeface="Segoe UI"/>
              </a:rPr>
              <a:t>762  ·  872  ·  982</a:t>
            </a:r>
          </a:p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sz="1600" b="1">
                <a:solidFill>
                  <a:srgbClr val="F59E0B"/>
                </a:solidFill>
                <a:latin typeface="Segoe UI"/>
              </a:rPr>
              <a:t>SITUATIONAL / POLAR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0">
                <a:solidFill>
                  <a:srgbClr val="E8EAED"/>
                </a:solidFill>
                <a:latin typeface="Segoe UI"/>
              </a:rPr>
              <a:t>Huge check. The board lives in BB's range — you don't own it.</a:t>
            </a:r>
          </a:p>
        </p:txBody>
      </p:sp>
      <p:sp>
        <p:nvSpPr>
          <p:cNvPr id="6" name="Rectangle 5"/>
          <p:cNvSpPr/>
          <p:nvPr/>
        </p:nvSpPr>
        <p:spPr>
          <a:xfrm>
            <a:off x="4434840" y="1920240"/>
            <a:ext cx="3566160" cy="3291840"/>
          </a:xfrm>
          <a:prstGeom prst="rect">
            <a:avLst/>
          </a:prstGeom>
          <a:solidFill>
            <a:srgbClr val="1F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7" name="TextBox 6"/>
          <p:cNvSpPr txBox="1"/>
          <p:nvPr/>
        </p:nvSpPr>
        <p:spPr>
          <a:xfrm>
            <a:off x="4709160" y="2194560"/>
            <a:ext cx="3017520" cy="2743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2000" b="1">
                <a:solidFill>
                  <a:srgbClr val="E8EAED"/>
                </a:solidFill>
                <a:latin typeface="Segoe UI"/>
              </a:rPr>
              <a:t>T92</a:t>
            </a:r>
          </a:p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sz="1600" b="1">
                <a:solidFill>
                  <a:srgbClr val="9AA0A6"/>
                </a:solidFill>
                <a:latin typeface="Segoe UI"/>
              </a:rPr>
              <a:t>TRANSITION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0">
                <a:solidFill>
                  <a:srgbClr val="E8EAED"/>
                </a:solidFill>
                <a:latin typeface="Segoe UI"/>
              </a:rPr>
              <a:t>The regime is flipping underneath you.</a:t>
            </a:r>
          </a:p>
        </p:txBody>
      </p:sp>
      <p:sp>
        <p:nvSpPr>
          <p:cNvPr id="8" name="Rectangle 7"/>
          <p:cNvSpPr/>
          <p:nvPr/>
        </p:nvSpPr>
        <p:spPr>
          <a:xfrm>
            <a:off x="8229600" y="1920240"/>
            <a:ext cx="3566160" cy="3291840"/>
          </a:xfrm>
          <a:prstGeom prst="rect">
            <a:avLst/>
          </a:prstGeom>
          <a:solidFill>
            <a:srgbClr val="1F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9" name="TextBox 8"/>
          <p:cNvSpPr txBox="1"/>
          <p:nvPr/>
        </p:nvSpPr>
        <p:spPr>
          <a:xfrm>
            <a:off x="8503920" y="2194560"/>
            <a:ext cx="3017520" cy="274320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800"/>
              </a:spcAft>
            </a:pPr>
            <a:r>
              <a:rPr sz="2000" b="1">
                <a:solidFill>
                  <a:srgbClr val="E8EAED"/>
                </a:solidFill>
                <a:latin typeface="Segoe UI"/>
              </a:rPr>
              <a:t>JT2</a:t>
            </a:r>
          </a:p>
          <a:p>
            <a:pPr algn="l">
              <a:lnSpc>
                <a:spcPct val="100000"/>
              </a:lnSpc>
              <a:spcAft>
                <a:spcPts val="1000"/>
              </a:spcAft>
            </a:pPr>
            <a:r>
              <a:rPr sz="1600" b="1">
                <a:solidFill>
                  <a:srgbClr val="2DD4BF"/>
                </a:solidFill>
                <a:latin typeface="Segoe UI"/>
              </a:rPr>
              <a:t>RANGE-BET FLOOR</a:t>
            </a:r>
          </a:p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0">
                <a:solidFill>
                  <a:srgbClr val="E8EAED"/>
                </a:solidFill>
                <a:latin typeface="Segoe UI"/>
              </a:rPr>
              <a:t>Check ~0. Your range smashes — bet it all, small.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2DD4BF"/>
                </a:solidFill>
                <a:latin typeface="Segoe UI"/>
              </a:rPr>
              <a:t>ZOOM  ·  THE LOW BOARDS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800" b="1" dirty="0">
                <a:solidFill>
                  <a:srgbClr val="E8EAED"/>
                </a:solidFill>
                <a:latin typeface="Segoe UI"/>
              </a:rPr>
              <a:t>Low = barbell (982, UTG, 40bb)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78208735"/>
              </p:ext>
            </p:extLst>
          </p:nvPr>
        </p:nvGraphicFramePr>
        <p:xfrm>
          <a:off x="640080" y="1737360"/>
          <a:ext cx="5089601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6035040"/>
            <a:ext cx="109728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0">
                <a:solidFill>
                  <a:srgbClr val="9AA0A6"/>
                </a:solidFill>
                <a:latin typeface="Segoe UI"/>
              </a:rPr>
              <a:t>Fat ends, hollow middle. Overbet the value + selected bluffs, check the rest. No middle. (GTOW-observed)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C423913-3540-7C7B-2C64-E564378B05E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85285" y="1691640"/>
            <a:ext cx="5243444" cy="3988964"/>
          </a:xfrm>
          <a:prstGeom prst="rect">
            <a:avLst/>
          </a:prstGeom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2DD4BF"/>
                </a:solidFill>
                <a:latin typeface="Segoe UI"/>
              </a:rPr>
              <a:t>ZOOM  ·  THE HIGH BOARD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800" b="1">
                <a:solidFill>
                  <a:srgbClr val="E8EAED"/>
                </a:solidFill>
                <a:latin typeface="Segoe UI"/>
              </a:rPr>
              <a:t>High = pure range-bet (JT2, UTG, 40bb)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45289055"/>
              </p:ext>
            </p:extLst>
          </p:nvPr>
        </p:nvGraphicFramePr>
        <p:xfrm>
          <a:off x="640080" y="1737360"/>
          <a:ext cx="5186074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6035040"/>
            <a:ext cx="109728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0">
                <a:solidFill>
                  <a:srgbClr val="9AA0A6"/>
                </a:solidFill>
                <a:latin typeface="Segoe UI"/>
              </a:rPr>
              <a:t>Check ~0. Bet everything, small. The ONLY board where 'c-bet everything' is correct. (GTOW-observed)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D542678-4A36-BBF5-39F6-2FD33BC7007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49211" y="1598942"/>
            <a:ext cx="5214816" cy="4004904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2DD4BF"/>
                </a:solidFill>
                <a:latin typeface="Segoe UI"/>
              </a:rPr>
              <a:t>YOUR SEAT RESHAPES THE MOTION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800" b="1">
                <a:solidFill>
                  <a:srgbClr val="E8EAED"/>
                </a:solidFill>
                <a:latin typeface="Segoe UI"/>
              </a:rPr>
              <a:t>Same board (982, 40bb) — check% by opener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873398603"/>
              </p:ext>
            </p:extLst>
          </p:nvPr>
        </p:nvGraphicFramePr>
        <p:xfrm>
          <a:off x="609600" y="1737360"/>
          <a:ext cx="10911840" cy="343864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5280031"/>
            <a:ext cx="10972800" cy="92333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>
              <a:spcAft>
                <a:spcPts val="600"/>
              </a:spcAft>
            </a:pPr>
            <a:r>
              <a:rPr lang="en-US" i="1" dirty="0">
                <a:solidFill>
                  <a:schemeClr val="bg1"/>
                </a:solidFill>
              </a:rPr>
              <a:t>Check% = how often the opener gives up the flop instead of c-betting. Tight openers check most (polar range). It falls as the range widens — CO checks least. BTN ticks back UP: its range is so wide it's mostly pure trash that just gives up — same check%, opposite reason.</a:t>
            </a:r>
            <a:endParaRPr sz="1300" b="0" dirty="0">
              <a:solidFill>
                <a:schemeClr val="bg1"/>
              </a:solidFill>
              <a:latin typeface="Segoe UI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0" y="0"/>
            <a:ext cx="7589520" cy="6858000"/>
          </a:xfrm>
          <a:prstGeom prst="rect">
            <a:avLst/>
          </a:prstGeom>
          <a:solidFill>
            <a:srgbClr val="15181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4" name="TextBox 3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2DD4BF"/>
                </a:solidFill>
                <a:latin typeface="Segoe UI"/>
              </a:rPr>
              <a:t>THE PUNCHLINE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868680"/>
            <a:ext cx="658368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200" b="1">
                <a:solidFill>
                  <a:srgbClr val="F59E0B"/>
                </a:solidFill>
                <a:latin typeface="Segoe UI"/>
              </a:rPr>
              <a:t>“Apparent GTO”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1737360"/>
            <a:ext cx="6583680" cy="3108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5000"/>
              </a:lnSpc>
              <a:spcAft>
                <a:spcPts val="1400"/>
              </a:spcAft>
            </a:pPr>
            <a:r>
              <a:rPr sz="1800" b="0">
                <a:solidFill>
                  <a:srgbClr val="E8EAED"/>
                </a:solidFill>
                <a:latin typeface="Segoe UI"/>
              </a:rPr>
              <a:t>The pool runs ONE motion: small c-bet, every board, every seat.</a:t>
            </a:r>
          </a:p>
          <a:p>
            <a:pPr algn="l">
              <a:lnSpc>
                <a:spcPct val="115000"/>
              </a:lnSpc>
              <a:spcAft>
                <a:spcPts val="800"/>
              </a:spcAft>
            </a:pPr>
            <a:r>
              <a:rPr sz="1700" b="0">
                <a:solidFill>
                  <a:srgbClr val="2DD4BF"/>
                </a:solidFill>
                <a:latin typeface="Segoe UI"/>
              </a:rPr>
              <a:t>JT2  ✓  accidentally right — GTO range-bets there too.</a:t>
            </a:r>
          </a:p>
          <a:p>
            <a:pPr algn="l">
              <a:lnSpc>
                <a:spcPct val="115000"/>
              </a:lnSpc>
              <a:spcAft>
                <a:spcPts val="600"/>
              </a:spcAft>
            </a:pPr>
            <a:r>
              <a:rPr sz="1700" b="0">
                <a:solidFill>
                  <a:srgbClr val="F59E0B"/>
                </a:solidFill>
                <a:latin typeface="Segoe UI"/>
              </a:rPr>
              <a:t>762 / UTG  ✗  real leak — GTO is a barbell. You bet hands GTO checks AND skip the overbet.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40080" y="4846320"/>
            <a:ext cx="6583680" cy="14630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800" b="1">
                <a:solidFill>
                  <a:srgbClr val="E8EAED"/>
                </a:solidFill>
                <a:latin typeface="Segoe UI"/>
              </a:rPr>
              <a:t>It feels like GTO because it's right by accident on half the boards. You can't tell which half mid-hand without the map.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FD09407-CDE5-8F12-FA8A-E9F7FA401A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90378" y="805343"/>
            <a:ext cx="3936295" cy="5247314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2DD4BF"/>
                </a:solidFill>
                <a:latin typeface="Segoe UI"/>
              </a:rPr>
              <a:t>WHAT TO LEAVE WITH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E8EAED"/>
                </a:solidFill>
                <a:latin typeface="Segoe UI"/>
              </a:rPr>
              <a:t>Three heuristics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828800"/>
            <a:ext cx="822960" cy="1325880"/>
          </a:xfrm>
          <a:prstGeom prst="rect">
            <a:avLst/>
          </a:prstGeom>
          <a:solidFill>
            <a:srgbClr val="2DD4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640080" y="2148840"/>
            <a:ext cx="8229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15181E"/>
                </a:solidFill>
                <a:latin typeface="Segoe UI"/>
              </a:rPr>
              <a:t>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1645920" y="1920240"/>
            <a:ext cx="98755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500"/>
              </a:spcAft>
            </a:pPr>
            <a:r>
              <a:rPr sz="1800" b="1">
                <a:solidFill>
                  <a:srgbClr val="E8EAED"/>
                </a:solidFill>
                <a:latin typeface="Segoe UI"/>
              </a:rPr>
              <a:t>The board picks the motion, before your cards do.</a:t>
            </a:r>
          </a:p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00" b="0">
                <a:solidFill>
                  <a:srgbClr val="9AA0A6"/>
                </a:solidFill>
                <a:latin typeface="Segoe UI"/>
              </a:rPr>
              <a:t>Board + seat decide barbell vs merged vs range-bet. One motion everywhere is the leak.</a:t>
            </a:r>
          </a:p>
        </p:txBody>
      </p:sp>
      <p:sp>
        <p:nvSpPr>
          <p:cNvPr id="7" name="Rectangle 6"/>
          <p:cNvSpPr/>
          <p:nvPr/>
        </p:nvSpPr>
        <p:spPr>
          <a:xfrm>
            <a:off x="640080" y="3337560"/>
            <a:ext cx="822960" cy="1325880"/>
          </a:xfrm>
          <a:prstGeom prst="rect">
            <a:avLst/>
          </a:prstGeom>
          <a:solidFill>
            <a:srgbClr val="2DD4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8" name="TextBox 7"/>
          <p:cNvSpPr txBox="1"/>
          <p:nvPr/>
        </p:nvSpPr>
        <p:spPr>
          <a:xfrm>
            <a:off x="640080" y="3657600"/>
            <a:ext cx="8229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15181E"/>
                </a:solidFill>
                <a:latin typeface="Segoe UI"/>
              </a:rPr>
              <a:t>2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1645920" y="3429000"/>
            <a:ext cx="98755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500"/>
              </a:spcAft>
            </a:pPr>
            <a:r>
              <a:rPr sz="1800" b="1" dirty="0">
                <a:solidFill>
                  <a:srgbClr val="E8EAED"/>
                </a:solidFill>
                <a:latin typeface="Segoe UI"/>
              </a:rPr>
              <a:t>Low connected = barbell, high = range-bet, the middle is the trap.</a:t>
            </a:r>
          </a:p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00" b="0" dirty="0">
                <a:solidFill>
                  <a:srgbClr val="9AA0A6"/>
                </a:solidFill>
                <a:latin typeface="Segoe UI"/>
              </a:rPr>
              <a:t>Low (76x): fat check + 125 </a:t>
            </a:r>
            <a:r>
              <a:rPr sz="1400" b="0" dirty="0" err="1">
                <a:solidFill>
                  <a:srgbClr val="9AA0A6"/>
                </a:solidFill>
                <a:latin typeface="Segoe UI"/>
              </a:rPr>
              <a:t>overbet</a:t>
            </a:r>
            <a:r>
              <a:rPr sz="1400" b="0" dirty="0">
                <a:solidFill>
                  <a:srgbClr val="9AA0A6"/>
                </a:solidFill>
                <a:latin typeface="Segoe UI"/>
              </a:rPr>
              <a:t>, hollow middle. High (</a:t>
            </a:r>
            <a:r>
              <a:rPr sz="1400" b="0" dirty="0" err="1">
                <a:solidFill>
                  <a:srgbClr val="9AA0A6"/>
                </a:solidFill>
                <a:latin typeface="Segoe UI"/>
              </a:rPr>
              <a:t>JTx</a:t>
            </a:r>
            <a:r>
              <a:rPr sz="1400" b="0" dirty="0">
                <a:solidFill>
                  <a:srgbClr val="9AA0A6"/>
                </a:solidFill>
                <a:latin typeface="Segoe UI"/>
              </a:rPr>
              <a:t>): small range-bet. The in-between quietly leaves the </a:t>
            </a:r>
            <a:r>
              <a:rPr sz="1400" b="0" dirty="0" err="1">
                <a:solidFill>
                  <a:srgbClr val="9AA0A6"/>
                </a:solidFill>
                <a:latin typeface="Segoe UI"/>
              </a:rPr>
              <a:t>overbet</a:t>
            </a:r>
            <a:r>
              <a:rPr sz="1400" b="0" dirty="0">
                <a:solidFill>
                  <a:srgbClr val="9AA0A6"/>
                </a:solidFill>
                <a:latin typeface="Segoe UI"/>
              </a:rPr>
              <a:t> behind.</a:t>
            </a:r>
          </a:p>
        </p:txBody>
      </p:sp>
      <p:sp>
        <p:nvSpPr>
          <p:cNvPr id="10" name="Rectangle 9"/>
          <p:cNvSpPr/>
          <p:nvPr/>
        </p:nvSpPr>
        <p:spPr>
          <a:xfrm>
            <a:off x="640080" y="4846320"/>
            <a:ext cx="822960" cy="1325880"/>
          </a:xfrm>
          <a:prstGeom prst="rect">
            <a:avLst/>
          </a:prstGeom>
          <a:solidFill>
            <a:srgbClr val="2DD4BF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11" name="TextBox 10"/>
          <p:cNvSpPr txBox="1"/>
          <p:nvPr/>
        </p:nvSpPr>
        <p:spPr>
          <a:xfrm>
            <a:off x="640080" y="5166360"/>
            <a:ext cx="822960" cy="73152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ctr">
              <a:lnSpc>
                <a:spcPct val="100000"/>
              </a:lnSpc>
              <a:spcAft>
                <a:spcPts val="600"/>
              </a:spcAft>
            </a:pPr>
            <a:r>
              <a:rPr sz="3000" b="1">
                <a:solidFill>
                  <a:srgbClr val="15181E"/>
                </a:solidFill>
                <a:latin typeface="Segoe UI"/>
              </a:rPr>
              <a:t>3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1645920" y="4937760"/>
            <a:ext cx="9875520" cy="12801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5000"/>
              </a:lnSpc>
              <a:spcAft>
                <a:spcPts val="500"/>
              </a:spcAft>
            </a:pPr>
            <a:r>
              <a:rPr sz="1800" b="1">
                <a:solidFill>
                  <a:srgbClr val="E8EAED"/>
                </a:solidFill>
                <a:latin typeface="Segoe UI"/>
              </a:rPr>
              <a:t>“Apparent GTO”: only accidentally right where GTO range-bets anyway.</a:t>
            </a:r>
          </a:p>
          <a:p>
            <a:pPr algn="l">
              <a:lnSpc>
                <a:spcPct val="105000"/>
              </a:lnSpc>
              <a:spcAft>
                <a:spcPts val="600"/>
              </a:spcAft>
            </a:pPr>
            <a:r>
              <a:rPr sz="1400" b="0">
                <a:solidFill>
                  <a:srgbClr val="9AA0A6"/>
                </a:solidFill>
                <a:latin typeface="Segoe UI"/>
              </a:rPr>
              <a:t>Coincidentally near-correct on high boards, a real leak on low/tight-opener boards. Right by accident on half.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2DD4BF"/>
                </a:solidFill>
                <a:latin typeface="Segoe UI"/>
              </a:rPr>
              <a:t>THE STACK TWIST  ·  open the debate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800" b="1">
                <a:solidFill>
                  <a:srgbClr val="E8EAED"/>
                </a:solidFill>
                <a:latin typeface="Segoe UI"/>
              </a:rPr>
              <a:t>Same boards, different stack — the map MOVES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640080" y="1737360"/>
          <a:ext cx="10881360" cy="420624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40080" y="6035040"/>
            <a:ext cx="10972800" cy="54864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300" b="0">
                <a:solidFill>
                  <a:srgbClr val="9AA0A6"/>
                </a:solidFill>
                <a:latin typeface="Segoe UI"/>
              </a:rPr>
              <a:t>20bb bottoms out at T92 (~1%); 40bb keeps dropping to JT2 (~0%). You learn the map, not one board.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15181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640080" y="411480"/>
            <a:ext cx="7315200" cy="3657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1400" b="1">
                <a:solidFill>
                  <a:srgbClr val="2DD4BF"/>
                </a:solidFill>
                <a:latin typeface="Segoe UI"/>
              </a:rPr>
              <a:t>WHAT THIS IS / ISN'T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640080" y="868680"/>
            <a:ext cx="10972800" cy="82296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00000"/>
              </a:lnSpc>
              <a:spcAft>
                <a:spcPts val="600"/>
              </a:spcAft>
            </a:pPr>
            <a:r>
              <a:rPr sz="2800" b="1">
                <a:solidFill>
                  <a:srgbClr val="E8EAED"/>
                </a:solidFill>
                <a:latin typeface="Segoe UI"/>
              </a:rPr>
              <a:t>Honest scope + discussion</a:t>
            </a:r>
          </a:p>
        </p:txBody>
      </p:sp>
      <p:sp>
        <p:nvSpPr>
          <p:cNvPr id="4" name="Rectangle 3"/>
          <p:cNvSpPr/>
          <p:nvPr/>
        </p:nvSpPr>
        <p:spPr>
          <a:xfrm>
            <a:off x="640080" y="1783080"/>
            <a:ext cx="10972800" cy="1371600"/>
          </a:xfrm>
          <a:prstGeom prst="rect">
            <a:avLst/>
          </a:prstGeom>
          <a:solidFill>
            <a:srgbClr val="1F242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/>
          </a:p>
        </p:txBody>
      </p:sp>
      <p:sp>
        <p:nvSpPr>
          <p:cNvPr id="5" name="TextBox 4"/>
          <p:cNvSpPr txBox="1"/>
          <p:nvPr/>
        </p:nvSpPr>
        <p:spPr>
          <a:xfrm>
            <a:off x="914400" y="1965960"/>
            <a:ext cx="10424160" cy="10972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500" b="0">
                <a:solidFill>
                  <a:srgbClr val="9AA0A6"/>
                </a:solidFill>
                <a:latin typeface="Segoe UI"/>
              </a:rPr>
              <a:t>GTOW MTT ChipEV · rainbow · IP c-bet node · 40bb.  Validated 2026-05-19 against an independent TexasSolver run (40 cells, Cluster+Dangler grid, dangler pinned at 2). Broadway valley (H2) and air-stab gradient (H5) HOLD at 15–22pp / 40pp. Mid-band internal slide (H1) did not — single Mid board is a fine representative.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40080" y="3474720"/>
            <a:ext cx="10972800" cy="2926080"/>
          </a:xfrm>
          <a:prstGeom prst="rect">
            <a:avLst/>
          </a:prstGeom>
          <a:noFill/>
        </p:spPr>
        <p:txBody>
          <a:bodyPr wrap="square" anchor="t">
            <a:spAutoFit/>
          </a:bodyPr>
          <a:lstStyle/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800" b="1">
                <a:solidFill>
                  <a:srgbClr val="2DD4BF"/>
                </a:solidFill>
                <a:latin typeface="Segoe UI"/>
              </a:rPr>
              <a:t>Discussion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600" b="0">
                <a:solidFill>
                  <a:srgbClr val="E8EAED"/>
                </a:solidFill>
                <a:latin typeface="Segoe UI"/>
              </a:rPr>
              <a:t>1.  Which regime do YOU misplay most — the low barbell or the trap middle?</a:t>
            </a:r>
          </a:p>
          <a:p>
            <a:pPr algn="l">
              <a:lnSpc>
                <a:spcPct val="110000"/>
              </a:lnSpc>
              <a:spcAft>
                <a:spcPts val="1000"/>
              </a:spcAft>
            </a:pPr>
            <a:r>
              <a:rPr sz="1600" b="0">
                <a:solidFill>
                  <a:srgbClr val="E8EAED"/>
                </a:solidFill>
                <a:latin typeface="Segoe UI"/>
              </a:rPr>
              <a:t>2.  Mid-hand, no solver — how would you even know which regime you're in?</a:t>
            </a:r>
          </a:p>
          <a:p>
            <a:pPr algn="l">
              <a:lnSpc>
                <a:spcPct val="110000"/>
              </a:lnSpc>
              <a:spcAft>
                <a:spcPts val="600"/>
              </a:spcAft>
            </a:pPr>
            <a:r>
              <a:rPr sz="1600" b="0">
                <a:solidFill>
                  <a:srgbClr val="E8EAED"/>
                </a:solidFill>
                <a:latin typeface="Segoe UI"/>
              </a:rPr>
              <a:t>3.  Does the barbell survive when the BB isn't a GTO bot — vs a pool that over-folds?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</TotalTime>
  <Words>984</Words>
  <Application>Microsoft Office PowerPoint</Application>
  <PresentationFormat>Widescreen</PresentationFormat>
  <Paragraphs>89</Paragraphs>
  <Slides>15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15</vt:i4>
      </vt:variant>
    </vt:vector>
  </HeadingPairs>
  <TitlesOfParts>
    <vt:vector size="19" baseType="lpstr">
      <vt:lpstr>Arial</vt:lpstr>
      <vt:lpstr>Calibri</vt:lpstr>
      <vt:lpstr>Segoe UI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Tal McMahon</cp:lastModifiedBy>
  <cp:revision>4</cp:revision>
  <dcterms:created xsi:type="dcterms:W3CDTF">2013-01-27T09:14:16Z</dcterms:created>
  <dcterms:modified xsi:type="dcterms:W3CDTF">2026-05-19T22:30:34Z</dcterms:modified>
  <cp:category/>
</cp:coreProperties>
</file>