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mp3" ContentType="audio/mp3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notesMasterIdLst>
    <p:notesMasterId r:id="rId20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0" showAnimation="1" useTimings="1">
    <p:present/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notesMaster" Target="notesMasters/notesMaster1.xml"/><Relationship Id="rId21" Type="http://schemas.openxmlformats.org/officeDocument/2006/relationships/presProps" Target="presProps.xml"/><Relationship Id="rId22" Type="http://schemas.openxmlformats.org/officeDocument/2006/relationships/viewProps" Target="viewProps.xml"/><Relationship Id="rId23" Type="http://schemas.openxmlformats.org/officeDocument/2006/relationships/theme" Target="theme/theme1.xml"/><Relationship Id="rId2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Sally: Today we use one tournament player's actual numbers to show you something about your own game.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Dieter: Most players guess 20-30%. Almost no one guesses what their actual number is.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Dieter: A gutshot has 4 outs. It is not a direct draw. The solver treats it as the bluffing slot.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Sally: This isn't a sample. It's his entire flop check-raise history.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Dieter: Four. Not four percent. Four hands. A balanced range needs 30-40% bluffs. He is at 0.2.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Sally: Eighty-nine percent of his check-raises are value or semi-bluffs. The bluff inventory is a sliver.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Dieter: Every check-raise is correctly read as value because the bluff slot is empty.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Dieter: Three hundred thirty-one check-raises on paired boards. Zero air. Not low — zero.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Dieter: Opponent does not need a HUD. The frequency is the read.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Sally: Your bluffs are selected by arithmetic, not by emotion.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Dieter: Bluffs do not produce profit on the bluff itself. They produce profit by making opponent come into the next pot.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Dieter: This player is driving in one lane on a three-lane road.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Dieter: The slot is mathematical. The inventory is what's left. They meet.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Dieter: You do not aim to check-raise 30%. You aim to check-raise these specific hands.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Sally: You're depositing into the bluff bank so opponent pays your aces next time.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Dieter: It pays you over the next thousand hands as opponent adjusts their model of you.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Dieter: If the numbers do not move, the deprogramming did not take.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Dieter: Marketing pays for sales. Bluffs pay for value.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audio" Target="../media/media-1-2.mp3"/><Relationship Id="rId3" Type="http://schemas.microsoft.com/office/2007/relationships/media" Target="../media/media-1-2.mp3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audio" Target="../media/media-2-2.mp3"/><Relationship Id="rId3" Type="http://schemas.microsoft.com/office/2007/relationships/media" Target="../media/media-2-2.mp3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audio" Target="../media/media-3-2.mp3"/><Relationship Id="rId3" Type="http://schemas.microsoft.com/office/2007/relationships/media" Target="../media/media-3-2.mp3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audio" Target="../media/media-4-2.mp3"/><Relationship Id="rId3" Type="http://schemas.microsoft.com/office/2007/relationships/media" Target="../media/media-4-2.mp3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audio" Target="../media/media-5-2.mp3"/><Relationship Id="rId3" Type="http://schemas.microsoft.com/office/2007/relationships/media" Target="../media/media-5-2.mp3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audio" Target="../media/media-6-2.mp3"/><Relationship Id="rId3" Type="http://schemas.microsoft.com/office/2007/relationships/media" Target="../media/media-6-2.mp3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audio" Target="../media/media-7-2.mp3"/><Relationship Id="rId3" Type="http://schemas.microsoft.com/office/2007/relationships/media" Target="../media/media-7-2.mp3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audio" Target="../media/media-8-2.mp3"/><Relationship Id="rId3" Type="http://schemas.microsoft.com/office/2007/relationships/media" Target="../media/media-8-2.mp3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audio" Target="../media/media-9-2.mp3"/><Relationship Id="rId3" Type="http://schemas.microsoft.com/office/2007/relationships/media" Target="../media/media-9-2.mp3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audio" Target="../media/media-10-2.mp3"/><Relationship Id="rId3" Type="http://schemas.microsoft.com/office/2007/relationships/media" Target="../media/media-10-2.mp3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audio" Target="../media/media-11-2.mp3"/><Relationship Id="rId3" Type="http://schemas.microsoft.com/office/2007/relationships/media" Target="../media/media-11-2.mp3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audio" Target="../media/media-12-2.mp3"/><Relationship Id="rId3" Type="http://schemas.microsoft.com/office/2007/relationships/media" Target="../media/media-12-2.mp3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audio" Target="../media/media-13-2.mp3"/><Relationship Id="rId3" Type="http://schemas.microsoft.com/office/2007/relationships/media" Target="../media/media-13-2.mp3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audio" Target="../media/media-14-2.mp3"/><Relationship Id="rId3" Type="http://schemas.microsoft.com/office/2007/relationships/media" Target="../media/media-14-2.mp3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audio" Target="../media/media-15-2.mp3"/><Relationship Id="rId3" Type="http://schemas.microsoft.com/office/2007/relationships/media" Target="../media/media-15-2.mp3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audio" Target="../media/media-16-2.mp3"/><Relationship Id="rId3" Type="http://schemas.microsoft.com/office/2007/relationships/media" Target="../media/media-16-2.mp3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audio" Target="../media/media-17-2.mp3"/><Relationship Id="rId3" Type="http://schemas.microsoft.com/office/2007/relationships/media" Target="../media/media-17-2.mp3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audio" Target="../media/media-18-2.mp3"/><Relationship Id="rId3" Type="http://schemas.microsoft.com/office/2007/relationships/media" Target="../media/media-18-2.mp3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E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d:/tmp/clarity-deprogramming/deck-images/slide-01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E0F12">
              <a:alpha val="70000"/>
            </a:srgbClr>
          </a:solidFill>
          <a:ln/>
        </p:spPr>
      </p:sp>
      <p:sp>
        <p:nvSpPr>
          <p:cNvPr id="4" name="Text 1"/>
          <p:cNvSpPr/>
          <p:nvPr/>
        </p:nvSpPr>
        <p:spPr>
          <a:xfrm>
            <a:off x="548640" y="274320"/>
            <a:ext cx="914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400" kern="0" dirty="0">
                <a:solidFill>
                  <a:srgbClr val="8A8F9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01</a:t>
            </a:r>
            <a:endParaRPr lang="en-US" sz="1100" dirty="0"/>
          </a:p>
        </p:txBody>
      </p:sp>
      <p:pic>
        <p:nvPicPr>
          <p:cNvPr id="4" name="Media 0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607040" y="228600"/>
            <a:ext cx="1371600" cy="640080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548640" y="1645920"/>
            <a:ext cx="7498080" cy="14630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5400" b="1" dirty="0">
                <a:solidFill>
                  <a:srgbClr val="F4F3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 Have No Bluff Plan</a:t>
            </a:r>
            <a:endParaRPr lang="en-US" sz="5400" dirty="0"/>
          </a:p>
        </p:txBody>
      </p:sp>
      <p:sp>
        <p:nvSpPr>
          <p:cNvPr id="7" name="Text 3"/>
          <p:cNvSpPr/>
          <p:nvPr/>
        </p:nvSpPr>
        <p:spPr>
          <a:xfrm>
            <a:off x="548640" y="3108960"/>
            <a:ext cx="749808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8A8F9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receipts tour through 2,027 flop check-raises.</a:t>
            </a:r>
            <a:endParaRPr lang="en-US" sz="1800" dirty="0"/>
          </a:p>
        </p:txBody>
      </p:sp>
      <p:sp>
        <p:nvSpPr>
          <p:cNvPr id="8" name="Shape 4"/>
          <p:cNvSpPr/>
          <p:nvPr/>
        </p:nvSpPr>
        <p:spPr>
          <a:xfrm>
            <a:off x="548640" y="5943600"/>
            <a:ext cx="7498080" cy="640080"/>
          </a:xfrm>
          <a:prstGeom prst="rect">
            <a:avLst/>
          </a:prstGeom>
          <a:solidFill>
            <a:srgbClr val="141A14"/>
          </a:solidFill>
          <a:ln w="12700">
            <a:solidFill>
              <a:srgbClr val="7FBF6A"/>
            </a:solidFill>
            <a:prstDash val="solid"/>
          </a:ln>
        </p:spPr>
      </p:sp>
      <p:sp>
        <p:nvSpPr>
          <p:cNvPr id="9" name="Shape 5"/>
          <p:cNvSpPr/>
          <p:nvPr/>
        </p:nvSpPr>
        <p:spPr>
          <a:xfrm>
            <a:off x="548640" y="5943600"/>
            <a:ext cx="0" cy="640080"/>
          </a:xfrm>
          <a:prstGeom prst="line">
            <a:avLst/>
          </a:prstGeom>
          <a:noFill/>
          <a:ln w="38100">
            <a:solidFill>
              <a:srgbClr val="7FBF6A"/>
            </a:solidFill>
            <a:prstDash val="solid"/>
          </a:ln>
        </p:spPr>
      </p:sp>
      <p:sp>
        <p:nvSpPr>
          <p:cNvPr id="10" name="Text 6"/>
          <p:cNvSpPr/>
          <p:nvPr/>
        </p:nvSpPr>
        <p:spPr>
          <a:xfrm>
            <a:off x="685800" y="5989320"/>
            <a:ext cx="72237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4F3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Sally: </a:t>
            </a:r>
            <a:pPr indent="0" marL="0">
              <a:buNone/>
            </a:pPr>
            <a:r>
              <a:rPr lang="en-US" sz="1200" i="1" dirty="0">
                <a:solidFill>
                  <a:srgbClr val="8A8F9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Today we use one tournament player's actual numbers to show you something about your own game.</a:t>
            </a:r>
            <a:endParaRPr lang="en-US" sz="1200" dirty="0"/>
          </a:p>
        </p:txBody>
      </p:sp>
    </p:spTree>
  </p:cSld>
  <p:clrMapOvr>
    <a:masterClrMapping/>
  </p:clrMapOvr>
  <p:transition spd="med" advClick="0" advTm="25000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E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d:/tmp/clarity-deprogramming/deck-images/slide-02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E0F12">
              <a:alpha val="70000"/>
            </a:srgbClr>
          </a:solidFill>
          <a:ln/>
        </p:spPr>
      </p:sp>
      <p:sp>
        <p:nvSpPr>
          <p:cNvPr id="4" name="Text 1"/>
          <p:cNvSpPr/>
          <p:nvPr/>
        </p:nvSpPr>
        <p:spPr>
          <a:xfrm>
            <a:off x="548640" y="274320"/>
            <a:ext cx="914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400" kern="0" dirty="0">
                <a:solidFill>
                  <a:srgbClr val="8A8F9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02</a:t>
            </a:r>
            <a:endParaRPr lang="en-US" sz="1100" dirty="0"/>
          </a:p>
        </p:txBody>
      </p:sp>
      <p:pic>
        <p:nvPicPr>
          <p:cNvPr id="4" name="Media 0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607040" y="228600"/>
            <a:ext cx="1371600" cy="640080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548640" y="1645920"/>
            <a:ext cx="7498080" cy="14630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4000" b="1" dirty="0">
                <a:solidFill>
                  <a:srgbClr val="F4F3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often do you bluff?</a:t>
            </a:r>
            <a:endParaRPr lang="en-US" sz="4000" dirty="0"/>
          </a:p>
        </p:txBody>
      </p:sp>
      <p:sp>
        <p:nvSpPr>
          <p:cNvPr id="7" name="Text 3"/>
          <p:cNvSpPr/>
          <p:nvPr/>
        </p:nvSpPr>
        <p:spPr>
          <a:xfrm>
            <a:off x="548640" y="2926080"/>
            <a:ext cx="749808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8A8F9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When you check-raise the flop with no pair and no draw — pick a number before we move on.</a:t>
            </a:r>
            <a:endParaRPr lang="en-US" sz="1800" dirty="0"/>
          </a:p>
        </p:txBody>
      </p:sp>
      <p:sp>
        <p:nvSpPr>
          <p:cNvPr id="8" name="Shape 4"/>
          <p:cNvSpPr/>
          <p:nvPr/>
        </p:nvSpPr>
        <p:spPr>
          <a:xfrm>
            <a:off x="548640" y="5943600"/>
            <a:ext cx="7498080" cy="640080"/>
          </a:xfrm>
          <a:prstGeom prst="rect">
            <a:avLst/>
          </a:prstGeom>
          <a:solidFill>
            <a:srgbClr val="141A14"/>
          </a:solidFill>
          <a:ln w="12700">
            <a:solidFill>
              <a:srgbClr val="7FBF6A"/>
            </a:solidFill>
            <a:prstDash val="solid"/>
          </a:ln>
        </p:spPr>
      </p:sp>
      <p:sp>
        <p:nvSpPr>
          <p:cNvPr id="9" name="Shape 5"/>
          <p:cNvSpPr/>
          <p:nvPr/>
        </p:nvSpPr>
        <p:spPr>
          <a:xfrm>
            <a:off x="548640" y="5943600"/>
            <a:ext cx="0" cy="640080"/>
          </a:xfrm>
          <a:prstGeom prst="line">
            <a:avLst/>
          </a:prstGeom>
          <a:noFill/>
          <a:ln w="38100">
            <a:solidFill>
              <a:srgbClr val="7FBF6A"/>
            </a:solidFill>
            <a:prstDash val="solid"/>
          </a:ln>
        </p:spPr>
      </p:sp>
      <p:sp>
        <p:nvSpPr>
          <p:cNvPr id="10" name="Text 6"/>
          <p:cNvSpPr/>
          <p:nvPr/>
        </p:nvSpPr>
        <p:spPr>
          <a:xfrm>
            <a:off x="685800" y="5989320"/>
            <a:ext cx="72237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4F3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Dieter: </a:t>
            </a:r>
            <a:pPr indent="0" marL="0">
              <a:buNone/>
            </a:pPr>
            <a:r>
              <a:rPr lang="en-US" sz="1200" i="1" dirty="0">
                <a:solidFill>
                  <a:srgbClr val="8A8F9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Most players guess 20-30%. Almost no one guesses what their actual number is.</a:t>
            </a:r>
            <a:endParaRPr lang="en-US" sz="1200" dirty="0"/>
          </a:p>
        </p:txBody>
      </p:sp>
    </p:spTree>
  </p:cSld>
  <p:clrMapOvr>
    <a:masterClrMapping/>
  </p:clrMapOvr>
  <p:transition spd="med" advClick="0" advTm="22000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E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d:/tmp/clarity-deprogramming/deck-images/slide-03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E0F12">
              <a:alpha val="70000"/>
            </a:srgbClr>
          </a:solidFill>
          <a:ln/>
        </p:spPr>
      </p:sp>
      <p:sp>
        <p:nvSpPr>
          <p:cNvPr id="4" name="Text 1"/>
          <p:cNvSpPr/>
          <p:nvPr/>
        </p:nvSpPr>
        <p:spPr>
          <a:xfrm>
            <a:off x="548640" y="274320"/>
            <a:ext cx="914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400" kern="0" dirty="0">
                <a:solidFill>
                  <a:srgbClr val="8A8F9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03</a:t>
            </a:r>
            <a:endParaRPr lang="en-US" sz="1100" dirty="0"/>
          </a:p>
        </p:txBody>
      </p:sp>
      <p:pic>
        <p:nvPicPr>
          <p:cNvPr id="4" name="Media 0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607040" y="228600"/>
            <a:ext cx="1371600" cy="640080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548640" y="822960"/>
            <a:ext cx="7498080" cy="14630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4000" b="1" dirty="0">
                <a:solidFill>
                  <a:srgbClr val="F4F3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counts as "nothing"</a:t>
            </a:r>
            <a:endParaRPr lang="en-US" sz="4000" dirty="0"/>
          </a:p>
        </p:txBody>
      </p:sp>
      <p:sp>
        <p:nvSpPr>
          <p:cNvPr id="7" name="Text 3"/>
          <p:cNvSpPr/>
          <p:nvPr/>
        </p:nvSpPr>
        <p:spPr>
          <a:xfrm>
            <a:off x="548640" y="1828800"/>
            <a:ext cx="749808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8A8F9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Air = no direct draws. Strict definition.</a:t>
            </a:r>
            <a:endParaRPr lang="en-US" sz="18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2560320"/>
          <a:ext cx="6858000" cy="914400"/>
        </p:xfrm>
        <a:graphic>
          <a:graphicData uri="http://schemas.openxmlformats.org/drawingml/2006/table">
            <a:tbl>
              <a:tblPr/>
              <a:tblGrid>
                <a:gridCol w="4572000"/>
                <a:gridCol w="2286000"/>
              </a:tblGrid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8A8F9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HAND TYPE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3A3D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3D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3D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3D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1D2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8A8F9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BLUFF?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3A3D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3D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3D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3D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1D22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F4F3E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Pair or better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3A3D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3D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3D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3D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F4F3E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value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3A3D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3D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3D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3D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F4F3E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OESD or flush draw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3A3D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3D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3D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3D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F4F3E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semi-bluff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3A3D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3D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3D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3D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7FBF6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Gutshot, backdoor, pure miss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3A3D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3D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3D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3D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7FBF6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AIR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3A3D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3D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3D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3D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9" name="Shape 4"/>
          <p:cNvSpPr/>
          <p:nvPr/>
        </p:nvSpPr>
        <p:spPr>
          <a:xfrm>
            <a:off x="548640" y="5943600"/>
            <a:ext cx="7498080" cy="640080"/>
          </a:xfrm>
          <a:prstGeom prst="rect">
            <a:avLst/>
          </a:prstGeom>
          <a:solidFill>
            <a:srgbClr val="141A14"/>
          </a:solidFill>
          <a:ln w="12700">
            <a:solidFill>
              <a:srgbClr val="7FBF6A"/>
            </a:solidFill>
            <a:prstDash val="solid"/>
          </a:ln>
        </p:spPr>
      </p:sp>
      <p:sp>
        <p:nvSpPr>
          <p:cNvPr id="10" name="Shape 5"/>
          <p:cNvSpPr/>
          <p:nvPr/>
        </p:nvSpPr>
        <p:spPr>
          <a:xfrm>
            <a:off x="548640" y="5943600"/>
            <a:ext cx="0" cy="640080"/>
          </a:xfrm>
          <a:prstGeom prst="line">
            <a:avLst/>
          </a:prstGeom>
          <a:noFill/>
          <a:ln w="38100">
            <a:solidFill>
              <a:srgbClr val="7FBF6A"/>
            </a:solidFill>
            <a:prstDash val="solid"/>
          </a:ln>
        </p:spPr>
      </p:sp>
      <p:sp>
        <p:nvSpPr>
          <p:cNvPr id="11" name="Text 6"/>
          <p:cNvSpPr/>
          <p:nvPr/>
        </p:nvSpPr>
        <p:spPr>
          <a:xfrm>
            <a:off x="685800" y="5989320"/>
            <a:ext cx="72237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4F3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Dieter: </a:t>
            </a:r>
            <a:pPr indent="0" marL="0">
              <a:buNone/>
            </a:pPr>
            <a:r>
              <a:rPr lang="en-US" sz="1200" i="1" dirty="0">
                <a:solidFill>
                  <a:srgbClr val="8A8F9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gutshot has 4 outs. It is not a direct draw. The solver treats it as the bluffing slot.</a:t>
            </a:r>
            <a:endParaRPr lang="en-US" sz="1200" dirty="0"/>
          </a:p>
        </p:txBody>
      </p:sp>
    </p:spTree>
  </p:cSld>
  <p:clrMapOvr>
    <a:masterClrMapping/>
  </p:clrMapOvr>
  <p:transition spd="med" advClick="0" advTm="37000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E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d:/tmp/clarity-deprogramming/deck-images/slide-04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E0F12">
              <a:alpha val="70000"/>
            </a:srgbClr>
          </a:solidFill>
          <a:ln/>
        </p:spPr>
      </p:sp>
      <p:sp>
        <p:nvSpPr>
          <p:cNvPr id="4" name="Text 1"/>
          <p:cNvSpPr/>
          <p:nvPr/>
        </p:nvSpPr>
        <p:spPr>
          <a:xfrm>
            <a:off x="548640" y="274320"/>
            <a:ext cx="914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400" kern="0" dirty="0">
                <a:solidFill>
                  <a:srgbClr val="8A8F9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04</a:t>
            </a:r>
            <a:endParaRPr lang="en-US" sz="1100" dirty="0"/>
          </a:p>
        </p:txBody>
      </p:sp>
      <p:pic>
        <p:nvPicPr>
          <p:cNvPr id="4" name="Media 0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607040" y="228600"/>
            <a:ext cx="1371600" cy="640080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548640" y="1645920"/>
            <a:ext cx="7498080" cy="14630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4000" b="1" dirty="0">
                <a:solidFill>
                  <a:srgbClr val="F4F3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2,027 flop check-raises.</a:t>
            </a:r>
            <a:endParaRPr lang="en-US" sz="4000" dirty="0"/>
          </a:p>
        </p:txBody>
      </p:sp>
      <p:sp>
        <p:nvSpPr>
          <p:cNvPr id="7" name="Text 3"/>
          <p:cNvSpPr/>
          <p:nvPr/>
        </p:nvSpPr>
        <p:spPr>
          <a:xfrm>
            <a:off x="548640" y="2926080"/>
            <a:ext cx="749808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8A8F9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tournament player. Real data. Every position. Every flop. Pre-computed by PokerTracker — no estimation.</a:t>
            </a:r>
            <a:endParaRPr lang="en-US" sz="1800" dirty="0"/>
          </a:p>
        </p:txBody>
      </p:sp>
      <p:sp>
        <p:nvSpPr>
          <p:cNvPr id="8" name="Shape 4"/>
          <p:cNvSpPr/>
          <p:nvPr/>
        </p:nvSpPr>
        <p:spPr>
          <a:xfrm>
            <a:off x="548640" y="5943600"/>
            <a:ext cx="7498080" cy="640080"/>
          </a:xfrm>
          <a:prstGeom prst="rect">
            <a:avLst/>
          </a:prstGeom>
          <a:solidFill>
            <a:srgbClr val="141A14"/>
          </a:solidFill>
          <a:ln w="12700">
            <a:solidFill>
              <a:srgbClr val="7FBF6A"/>
            </a:solidFill>
            <a:prstDash val="solid"/>
          </a:ln>
        </p:spPr>
      </p:sp>
      <p:sp>
        <p:nvSpPr>
          <p:cNvPr id="9" name="Shape 5"/>
          <p:cNvSpPr/>
          <p:nvPr/>
        </p:nvSpPr>
        <p:spPr>
          <a:xfrm>
            <a:off x="548640" y="5943600"/>
            <a:ext cx="0" cy="640080"/>
          </a:xfrm>
          <a:prstGeom prst="line">
            <a:avLst/>
          </a:prstGeom>
          <a:noFill/>
          <a:ln w="38100">
            <a:solidFill>
              <a:srgbClr val="7FBF6A"/>
            </a:solidFill>
            <a:prstDash val="solid"/>
          </a:ln>
        </p:spPr>
      </p:sp>
      <p:sp>
        <p:nvSpPr>
          <p:cNvPr id="10" name="Text 6"/>
          <p:cNvSpPr/>
          <p:nvPr/>
        </p:nvSpPr>
        <p:spPr>
          <a:xfrm>
            <a:off x="685800" y="5989320"/>
            <a:ext cx="72237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4F3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Sally: </a:t>
            </a:r>
            <a:pPr indent="0" marL="0">
              <a:buNone/>
            </a:pPr>
            <a:r>
              <a:rPr lang="en-US" sz="1200" i="1" dirty="0">
                <a:solidFill>
                  <a:srgbClr val="8A8F9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This isn't a sample. It's his entire flop check-raise history.</a:t>
            </a:r>
            <a:endParaRPr lang="en-US" sz="1200" dirty="0"/>
          </a:p>
        </p:txBody>
      </p:sp>
    </p:spTree>
  </p:cSld>
  <p:clrMapOvr>
    <a:masterClrMapping/>
  </p:clrMapOvr>
  <p:transition spd="med" advClick="0" advTm="22000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E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d:/tmp/clarity-deprogramming/deck-images/slide-05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E0F12">
              <a:alpha val="70000"/>
            </a:srgbClr>
          </a:solidFill>
          <a:ln/>
        </p:spPr>
      </p:sp>
      <p:sp>
        <p:nvSpPr>
          <p:cNvPr id="4" name="Text 1"/>
          <p:cNvSpPr/>
          <p:nvPr/>
        </p:nvSpPr>
        <p:spPr>
          <a:xfrm>
            <a:off x="548640" y="274320"/>
            <a:ext cx="914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400" kern="0" dirty="0">
                <a:solidFill>
                  <a:srgbClr val="8A8F9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05</a:t>
            </a:r>
            <a:endParaRPr lang="en-US" sz="1100" dirty="0"/>
          </a:p>
        </p:txBody>
      </p:sp>
      <p:pic>
        <p:nvPicPr>
          <p:cNvPr id="4" name="Media 0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607040" y="228600"/>
            <a:ext cx="1371600" cy="640080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0" y="1280160"/>
            <a:ext cx="12191695" cy="3200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0" b="1" dirty="0">
                <a:solidFill>
                  <a:srgbClr val="D94C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0.2%</a:t>
            </a:r>
            <a:endParaRPr lang="en-US" sz="22000" dirty="0"/>
          </a:p>
        </p:txBody>
      </p:sp>
      <p:sp>
        <p:nvSpPr>
          <p:cNvPr id="7" name="Text 3"/>
          <p:cNvSpPr/>
          <p:nvPr/>
        </p:nvSpPr>
        <p:spPr>
          <a:xfrm>
            <a:off x="0" y="4754880"/>
            <a:ext cx="12191695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4F3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Pure air check-raises: 4 out of 2,027.</a:t>
            </a:r>
            <a:endParaRPr lang="en-US" sz="2200" dirty="0"/>
          </a:p>
        </p:txBody>
      </p:sp>
      <p:sp>
        <p:nvSpPr>
          <p:cNvPr id="8" name="Shape 4"/>
          <p:cNvSpPr/>
          <p:nvPr/>
        </p:nvSpPr>
        <p:spPr>
          <a:xfrm>
            <a:off x="548640" y="5943600"/>
            <a:ext cx="7498080" cy="640080"/>
          </a:xfrm>
          <a:prstGeom prst="rect">
            <a:avLst/>
          </a:prstGeom>
          <a:solidFill>
            <a:srgbClr val="141A14"/>
          </a:solidFill>
          <a:ln w="12700">
            <a:solidFill>
              <a:srgbClr val="7FBF6A"/>
            </a:solidFill>
            <a:prstDash val="solid"/>
          </a:ln>
        </p:spPr>
      </p:sp>
      <p:sp>
        <p:nvSpPr>
          <p:cNvPr id="9" name="Shape 5"/>
          <p:cNvSpPr/>
          <p:nvPr/>
        </p:nvSpPr>
        <p:spPr>
          <a:xfrm>
            <a:off x="548640" y="5943600"/>
            <a:ext cx="0" cy="640080"/>
          </a:xfrm>
          <a:prstGeom prst="line">
            <a:avLst/>
          </a:prstGeom>
          <a:noFill/>
          <a:ln w="38100">
            <a:solidFill>
              <a:srgbClr val="7FBF6A"/>
            </a:solidFill>
            <a:prstDash val="solid"/>
          </a:ln>
        </p:spPr>
      </p:sp>
      <p:sp>
        <p:nvSpPr>
          <p:cNvPr id="10" name="Text 6"/>
          <p:cNvSpPr/>
          <p:nvPr/>
        </p:nvSpPr>
        <p:spPr>
          <a:xfrm>
            <a:off x="685800" y="5989320"/>
            <a:ext cx="72237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4F3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Dieter: </a:t>
            </a:r>
            <a:pPr indent="0" marL="0">
              <a:buNone/>
            </a:pPr>
            <a:r>
              <a:rPr lang="en-US" sz="1200" i="1" dirty="0">
                <a:solidFill>
                  <a:srgbClr val="8A8F9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Four. Not four percent. Four hands. A balanced range needs 30-40% bluffs. He is at 0.2.</a:t>
            </a:r>
            <a:endParaRPr lang="en-US" sz="1200" dirty="0"/>
          </a:p>
        </p:txBody>
      </p:sp>
    </p:spTree>
  </p:cSld>
  <p:clrMapOvr>
    <a:masterClrMapping/>
  </p:clrMapOvr>
  <p:transition spd="med" advClick="0" advTm="24000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E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d:/tmp/clarity-deprogramming/deck-images/slide-06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E0F12">
              <a:alpha val="70000"/>
            </a:srgbClr>
          </a:solidFill>
          <a:ln/>
        </p:spPr>
      </p:sp>
      <p:sp>
        <p:nvSpPr>
          <p:cNvPr id="4" name="Text 1"/>
          <p:cNvSpPr/>
          <p:nvPr/>
        </p:nvSpPr>
        <p:spPr>
          <a:xfrm>
            <a:off x="548640" y="274320"/>
            <a:ext cx="914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400" kern="0" dirty="0">
                <a:solidFill>
                  <a:srgbClr val="8A8F9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06</a:t>
            </a:r>
            <a:endParaRPr lang="en-US" sz="1100" dirty="0"/>
          </a:p>
        </p:txBody>
      </p:sp>
      <p:pic>
        <p:nvPicPr>
          <p:cNvPr id="4" name="Media 0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607040" y="228600"/>
            <a:ext cx="1371600" cy="640080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548640" y="822960"/>
            <a:ext cx="7498080" cy="14630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4000" b="1" dirty="0">
                <a:solidFill>
                  <a:srgbClr val="F4F3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full breakdown</a:t>
            </a:r>
            <a:endParaRPr lang="en-US" sz="4000" dirty="0"/>
          </a:p>
        </p:txBody>
      </p:sp>
      <p:graphicFrame>
        <p:nvGraphicFramePr>
          <p:cNvPr id="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2011680"/>
          <a:ext cx="6858000" cy="914400"/>
        </p:xfrm>
        <a:graphic>
          <a:graphicData uri="http://schemas.openxmlformats.org/drawingml/2006/table">
            <a:tbl>
              <a:tblPr/>
              <a:tblGrid>
                <a:gridCol w="3657600"/>
                <a:gridCol w="1600200"/>
                <a:gridCol w="1600200"/>
              </a:tblGrid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8A8F9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CATEGORY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3A3D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3D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3D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3D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1D2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8A8F9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COUNT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3A3D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3D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3D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3D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1D2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8A8F9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3A3D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3D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3D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3D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1D22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F4F3E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MADE pair+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3A3D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3D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3D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3D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F4F3E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1,430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3A3D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3D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3D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3D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F4F3E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70.5%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3A3D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3D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3D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3D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F4F3E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DIRECT DRAW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3A3D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3D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3D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3D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F4F3E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369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3A3D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3D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3D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3D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F4F3E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18.2%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3A3D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3D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3D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3D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F4F3E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AIR — any kind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3A3D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3D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3D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3D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F4F3E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228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3A3D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3D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3D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3D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F4F3E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11.2%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3A3D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3D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3D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3D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F4F3E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  Gutshot only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3A3D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3D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3D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3D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F4F3E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89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3A3D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3D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3D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3D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F4F3E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4.4%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3A3D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3D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3D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3D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F4F3E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  Backdoors only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3A3D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3D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3D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3D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F4F3E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135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3A3D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3D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3D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3D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F4F3E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6.6%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3A3D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3D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3D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3D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D94C4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  PURE air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3A3D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3D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3D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3D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D94C4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3A3D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3D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3D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3D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D94C4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0.2%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3A3D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3D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3D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3D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8" name="Shape 3"/>
          <p:cNvSpPr/>
          <p:nvPr/>
        </p:nvSpPr>
        <p:spPr>
          <a:xfrm>
            <a:off x="548640" y="5943600"/>
            <a:ext cx="7498080" cy="640080"/>
          </a:xfrm>
          <a:prstGeom prst="rect">
            <a:avLst/>
          </a:prstGeom>
          <a:solidFill>
            <a:srgbClr val="141A14"/>
          </a:solidFill>
          <a:ln w="12700">
            <a:solidFill>
              <a:srgbClr val="7FBF6A"/>
            </a:solidFill>
            <a:prstDash val="solid"/>
          </a:ln>
        </p:spPr>
      </p:sp>
      <p:sp>
        <p:nvSpPr>
          <p:cNvPr id="9" name="Shape 4"/>
          <p:cNvSpPr/>
          <p:nvPr/>
        </p:nvSpPr>
        <p:spPr>
          <a:xfrm>
            <a:off x="548640" y="5943600"/>
            <a:ext cx="0" cy="640080"/>
          </a:xfrm>
          <a:prstGeom prst="line">
            <a:avLst/>
          </a:prstGeom>
          <a:noFill/>
          <a:ln w="38100">
            <a:solidFill>
              <a:srgbClr val="7FBF6A"/>
            </a:solidFill>
            <a:prstDash val="solid"/>
          </a:ln>
        </p:spPr>
      </p:sp>
      <p:sp>
        <p:nvSpPr>
          <p:cNvPr id="10" name="Text 5"/>
          <p:cNvSpPr/>
          <p:nvPr/>
        </p:nvSpPr>
        <p:spPr>
          <a:xfrm>
            <a:off x="685800" y="5989320"/>
            <a:ext cx="72237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4F3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Sally: </a:t>
            </a:r>
            <a:pPr indent="0" marL="0">
              <a:buNone/>
            </a:pPr>
            <a:r>
              <a:rPr lang="en-US" sz="1200" i="1" dirty="0">
                <a:solidFill>
                  <a:srgbClr val="8A8F9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Eighty-nine percent of his check-raises are value or semi-bluffs. The bluff inventory is a sliver.</a:t>
            </a:r>
            <a:endParaRPr lang="en-US" sz="1200" dirty="0"/>
          </a:p>
        </p:txBody>
      </p:sp>
    </p:spTree>
  </p:cSld>
  <p:clrMapOvr>
    <a:masterClrMapping/>
  </p:clrMapOvr>
  <p:transition spd="med" advClick="0" advTm="46000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E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d:/tmp/clarity-deprogramming/deck-images/slide-07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E0F12">
              <a:alpha val="70000"/>
            </a:srgbClr>
          </a:solidFill>
          <a:ln/>
        </p:spPr>
      </p:sp>
      <p:sp>
        <p:nvSpPr>
          <p:cNvPr id="4" name="Text 1"/>
          <p:cNvSpPr/>
          <p:nvPr/>
        </p:nvSpPr>
        <p:spPr>
          <a:xfrm>
            <a:off x="548640" y="274320"/>
            <a:ext cx="914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400" kern="0" dirty="0">
                <a:solidFill>
                  <a:srgbClr val="8A8F9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07</a:t>
            </a:r>
            <a:endParaRPr lang="en-US" sz="1100" dirty="0"/>
          </a:p>
        </p:txBody>
      </p:sp>
      <p:pic>
        <p:nvPicPr>
          <p:cNvPr id="4" name="Media 0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607040" y="228600"/>
            <a:ext cx="1371600" cy="640080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548640" y="822960"/>
            <a:ext cx="7498080" cy="14630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4000" b="1" dirty="0">
                <a:solidFill>
                  <a:srgbClr val="F4F3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balance requires</a:t>
            </a:r>
            <a:endParaRPr lang="en-US" sz="4000" dirty="0"/>
          </a:p>
        </p:txBody>
      </p:sp>
      <p:sp>
        <p:nvSpPr>
          <p:cNvPr id="7" name="Text 3"/>
          <p:cNvSpPr/>
          <p:nvPr/>
        </p:nvSpPr>
        <p:spPr>
          <a:xfrm>
            <a:off x="548640" y="2103120"/>
            <a:ext cx="12801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8A8F9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Solver</a:t>
            </a:r>
            <a:endParaRPr lang="en-US" sz="1600" dirty="0"/>
          </a:p>
        </p:txBody>
      </p:sp>
      <p:sp>
        <p:nvSpPr>
          <p:cNvPr id="8" name="Shape 4"/>
          <p:cNvSpPr/>
          <p:nvPr/>
        </p:nvSpPr>
        <p:spPr>
          <a:xfrm>
            <a:off x="1920240" y="2103120"/>
            <a:ext cx="5486400" cy="457200"/>
          </a:xfrm>
          <a:prstGeom prst="rect">
            <a:avLst/>
          </a:prstGeom>
          <a:solidFill>
            <a:srgbClr val="7FBF6A"/>
          </a:solidFill>
          <a:ln/>
        </p:spPr>
      </p:sp>
      <p:sp>
        <p:nvSpPr>
          <p:cNvPr id="9" name="Text 5"/>
          <p:cNvSpPr/>
          <p:nvPr/>
        </p:nvSpPr>
        <p:spPr>
          <a:xfrm>
            <a:off x="7498080" y="2103120"/>
            <a:ext cx="1371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F4F3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30-40%</a:t>
            </a:r>
            <a:endParaRPr lang="en-US" sz="1600" dirty="0"/>
          </a:p>
        </p:txBody>
      </p:sp>
      <p:sp>
        <p:nvSpPr>
          <p:cNvPr id="10" name="Text 6"/>
          <p:cNvSpPr/>
          <p:nvPr/>
        </p:nvSpPr>
        <p:spPr>
          <a:xfrm>
            <a:off x="548640" y="2834640"/>
            <a:ext cx="12801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8A8F9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</a:t>
            </a:r>
            <a:endParaRPr lang="en-US" sz="1600" dirty="0"/>
          </a:p>
        </p:txBody>
      </p:sp>
      <p:sp>
        <p:nvSpPr>
          <p:cNvPr id="11" name="Shape 7"/>
          <p:cNvSpPr/>
          <p:nvPr/>
        </p:nvSpPr>
        <p:spPr>
          <a:xfrm>
            <a:off x="1920240" y="2834640"/>
            <a:ext cx="1536192" cy="457200"/>
          </a:xfrm>
          <a:prstGeom prst="rect">
            <a:avLst/>
          </a:prstGeom>
          <a:solidFill>
            <a:srgbClr val="D94C4C"/>
          </a:solidFill>
          <a:ln/>
        </p:spPr>
      </p:sp>
      <p:sp>
        <p:nvSpPr>
          <p:cNvPr id="12" name="Text 8"/>
          <p:cNvSpPr/>
          <p:nvPr/>
        </p:nvSpPr>
        <p:spPr>
          <a:xfrm>
            <a:off x="3566160" y="2834640"/>
            <a:ext cx="1371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F4F3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11.2%</a:t>
            </a:r>
            <a:endParaRPr lang="en-US" sz="1600" dirty="0"/>
          </a:p>
        </p:txBody>
      </p:sp>
      <p:sp>
        <p:nvSpPr>
          <p:cNvPr id="13" name="Text 9"/>
          <p:cNvSpPr/>
          <p:nvPr/>
        </p:nvSpPr>
        <p:spPr>
          <a:xfrm>
            <a:off x="548640" y="4023360"/>
            <a:ext cx="749808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8A8F9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Mathematically exploitable — a thinking opponent stops calling your value hands.</a:t>
            </a:r>
            <a:endParaRPr lang="en-US" sz="1800" dirty="0"/>
          </a:p>
        </p:txBody>
      </p:sp>
      <p:sp>
        <p:nvSpPr>
          <p:cNvPr id="14" name="Shape 10"/>
          <p:cNvSpPr/>
          <p:nvPr/>
        </p:nvSpPr>
        <p:spPr>
          <a:xfrm>
            <a:off x="548640" y="5943600"/>
            <a:ext cx="7498080" cy="640080"/>
          </a:xfrm>
          <a:prstGeom prst="rect">
            <a:avLst/>
          </a:prstGeom>
          <a:solidFill>
            <a:srgbClr val="141A14"/>
          </a:solidFill>
          <a:ln w="12700">
            <a:solidFill>
              <a:srgbClr val="7FBF6A"/>
            </a:solidFill>
            <a:prstDash val="solid"/>
          </a:ln>
        </p:spPr>
      </p:sp>
      <p:sp>
        <p:nvSpPr>
          <p:cNvPr id="15" name="Shape 11"/>
          <p:cNvSpPr/>
          <p:nvPr/>
        </p:nvSpPr>
        <p:spPr>
          <a:xfrm>
            <a:off x="548640" y="5943600"/>
            <a:ext cx="0" cy="640080"/>
          </a:xfrm>
          <a:prstGeom prst="line">
            <a:avLst/>
          </a:prstGeom>
          <a:noFill/>
          <a:ln w="38100">
            <a:solidFill>
              <a:srgbClr val="7FBF6A"/>
            </a:solidFill>
            <a:prstDash val="solid"/>
          </a:ln>
        </p:spPr>
      </p:sp>
      <p:sp>
        <p:nvSpPr>
          <p:cNvPr id="16" name="Text 12"/>
          <p:cNvSpPr/>
          <p:nvPr/>
        </p:nvSpPr>
        <p:spPr>
          <a:xfrm>
            <a:off x="685800" y="5989320"/>
            <a:ext cx="72237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4F3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Dieter: </a:t>
            </a:r>
            <a:pPr indent="0" marL="0">
              <a:buNone/>
            </a:pPr>
            <a:r>
              <a:rPr lang="en-US" sz="1200" i="1" dirty="0">
                <a:solidFill>
                  <a:srgbClr val="8A8F9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check-raise is correctly read as value because the bluff slot is empty.</a:t>
            </a:r>
            <a:endParaRPr lang="en-US" sz="1200" dirty="0"/>
          </a:p>
        </p:txBody>
      </p:sp>
    </p:spTree>
  </p:cSld>
  <p:clrMapOvr>
    <a:masterClrMapping/>
  </p:clrMapOvr>
  <p:transition spd="med" advClick="0" advTm="35000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E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d:/tmp/clarity-deprogramming/deck-images/slide-08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E0F12">
              <a:alpha val="70000"/>
            </a:srgbClr>
          </a:solidFill>
          <a:ln/>
        </p:spPr>
      </p:sp>
      <p:sp>
        <p:nvSpPr>
          <p:cNvPr id="4" name="Text 1"/>
          <p:cNvSpPr/>
          <p:nvPr/>
        </p:nvSpPr>
        <p:spPr>
          <a:xfrm>
            <a:off x="548640" y="274320"/>
            <a:ext cx="914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400" kern="0" dirty="0">
                <a:solidFill>
                  <a:srgbClr val="8A8F9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08</a:t>
            </a:r>
            <a:endParaRPr lang="en-US" sz="1100" dirty="0"/>
          </a:p>
        </p:txBody>
      </p:sp>
      <p:pic>
        <p:nvPicPr>
          <p:cNvPr id="4" name="Media 0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607040" y="228600"/>
            <a:ext cx="1371600" cy="640080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548640" y="822960"/>
            <a:ext cx="7498080" cy="14630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4000" b="1" dirty="0">
                <a:solidFill>
                  <a:srgbClr val="F4F3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killer slide</a:t>
            </a:r>
            <a:endParaRPr lang="en-US" sz="4000" dirty="0"/>
          </a:p>
        </p:txBody>
      </p:sp>
      <p:graphicFrame>
        <p:nvGraphicFramePr>
          <p:cNvPr id="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2194560"/>
          <a:ext cx="6858000" cy="914400"/>
        </p:xfrm>
        <a:graphic>
          <a:graphicData uri="http://schemas.openxmlformats.org/drawingml/2006/table">
            <a:tbl>
              <a:tblPr/>
              <a:tblGrid>
                <a:gridCol w="3657600"/>
                <a:gridCol w="1600200"/>
                <a:gridCol w="1600200"/>
              </a:tblGrid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8A8F9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FLOP SHAPE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3A3D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3D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3D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3D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1D2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8A8F9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HANDS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3A3D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3D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3D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3D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1D2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8A8F9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AIR 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3A3D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3D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3D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3D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1D22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F4F3E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Run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3A3D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3D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3D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3D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F4F3E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855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3A3D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3D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3D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3D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F4F3E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13.6%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3A3D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3D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3D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3D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F4F3E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Cluster+Crown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3A3D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3D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3D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3D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F4F3E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400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3A3D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3D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3D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3D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F4F3E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15.0%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3A3D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3D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3D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3D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F4F3E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Cluster+Dangler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3A3D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3D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3D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3D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F4F3E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393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3A3D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3D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3D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3D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F4F3E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12.5%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3A3D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3D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3D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3D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F4F3E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Disconnected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3A3D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3D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3D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3D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F4F3E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46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3A3D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3D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3D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3D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F4F3E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6.5%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3A3D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3D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3D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3D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D94C4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PAIRED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3A3D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3D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3D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3D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D94C4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331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3A3D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3D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3D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3D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D94C4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0.0%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3A3D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3D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3D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3D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8" name="Shape 3"/>
          <p:cNvSpPr/>
          <p:nvPr/>
        </p:nvSpPr>
        <p:spPr>
          <a:xfrm>
            <a:off x="548640" y="5943600"/>
            <a:ext cx="7498080" cy="640080"/>
          </a:xfrm>
          <a:prstGeom prst="rect">
            <a:avLst/>
          </a:prstGeom>
          <a:solidFill>
            <a:srgbClr val="141A14"/>
          </a:solidFill>
          <a:ln w="12700">
            <a:solidFill>
              <a:srgbClr val="7FBF6A"/>
            </a:solidFill>
            <a:prstDash val="solid"/>
          </a:ln>
        </p:spPr>
      </p:sp>
      <p:sp>
        <p:nvSpPr>
          <p:cNvPr id="9" name="Shape 4"/>
          <p:cNvSpPr/>
          <p:nvPr/>
        </p:nvSpPr>
        <p:spPr>
          <a:xfrm>
            <a:off x="548640" y="5943600"/>
            <a:ext cx="0" cy="640080"/>
          </a:xfrm>
          <a:prstGeom prst="line">
            <a:avLst/>
          </a:prstGeom>
          <a:noFill/>
          <a:ln w="38100">
            <a:solidFill>
              <a:srgbClr val="7FBF6A"/>
            </a:solidFill>
            <a:prstDash val="solid"/>
          </a:ln>
        </p:spPr>
      </p:sp>
      <p:sp>
        <p:nvSpPr>
          <p:cNvPr id="10" name="Text 5"/>
          <p:cNvSpPr/>
          <p:nvPr/>
        </p:nvSpPr>
        <p:spPr>
          <a:xfrm>
            <a:off x="685800" y="5989320"/>
            <a:ext cx="72237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4F3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Dieter: </a:t>
            </a:r>
            <a:pPr indent="0" marL="0">
              <a:buNone/>
            </a:pPr>
            <a:r>
              <a:rPr lang="en-US" sz="1200" i="1" dirty="0">
                <a:solidFill>
                  <a:srgbClr val="8A8F9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Three hundred thirty-one check-raises on paired boards. Zero air. Not low — zero.</a:t>
            </a:r>
            <a:endParaRPr lang="en-US" sz="1200" dirty="0"/>
          </a:p>
        </p:txBody>
      </p:sp>
    </p:spTree>
  </p:cSld>
  <p:clrMapOvr>
    <a:masterClrMapping/>
  </p:clrMapOvr>
  <p:transition spd="med" advClick="0" advTm="39000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E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d:/tmp/clarity-deprogramming/deck-images/slide-09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E0F12">
              <a:alpha val="70000"/>
            </a:srgbClr>
          </a:solidFill>
          <a:ln/>
        </p:spPr>
      </p:sp>
      <p:sp>
        <p:nvSpPr>
          <p:cNvPr id="4" name="Text 1"/>
          <p:cNvSpPr/>
          <p:nvPr/>
        </p:nvSpPr>
        <p:spPr>
          <a:xfrm>
            <a:off x="548640" y="274320"/>
            <a:ext cx="914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400" kern="0" dirty="0">
                <a:solidFill>
                  <a:srgbClr val="8A8F9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09</a:t>
            </a:r>
            <a:endParaRPr lang="en-US" sz="1100" dirty="0"/>
          </a:p>
        </p:txBody>
      </p:sp>
      <p:pic>
        <p:nvPicPr>
          <p:cNvPr id="4" name="Media 0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607040" y="228600"/>
            <a:ext cx="1371600" cy="640080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548640" y="822960"/>
            <a:ext cx="7498080" cy="14630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4000" b="1" dirty="0">
                <a:solidFill>
                  <a:srgbClr val="F4F3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that looks like face-up</a:t>
            </a:r>
            <a:endParaRPr lang="en-US" sz="4000" dirty="0"/>
          </a:p>
        </p:txBody>
      </p:sp>
      <p:sp>
        <p:nvSpPr>
          <p:cNvPr id="7" name="Text 3"/>
          <p:cNvSpPr/>
          <p:nvPr/>
        </p:nvSpPr>
        <p:spPr>
          <a:xfrm>
            <a:off x="548640" y="2560320"/>
            <a:ext cx="7498080" cy="2286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400" b="1" i="1" dirty="0">
                <a:solidFill>
                  <a:srgbClr val="F4F3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"He check-raised a paired board.</a:t>
            </a:r>
            <a:endParaRPr lang="en-US" sz="4400" dirty="0"/>
          </a:p>
          <a:p>
            <a:pPr indent="0" marL="0">
              <a:buNone/>
            </a:pPr>
            <a:r>
              <a:rPr lang="en-US" sz="4400" b="1" i="1" dirty="0">
                <a:solidFill>
                  <a:srgbClr val="F4F3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 has it."</a:t>
            </a:r>
            <a:endParaRPr lang="en-US" sz="4400" dirty="0"/>
          </a:p>
        </p:txBody>
      </p:sp>
      <p:sp>
        <p:nvSpPr>
          <p:cNvPr id="8" name="Shape 4"/>
          <p:cNvSpPr/>
          <p:nvPr/>
        </p:nvSpPr>
        <p:spPr>
          <a:xfrm>
            <a:off x="548640" y="5943600"/>
            <a:ext cx="7498080" cy="640080"/>
          </a:xfrm>
          <a:prstGeom prst="rect">
            <a:avLst/>
          </a:prstGeom>
          <a:solidFill>
            <a:srgbClr val="141A14"/>
          </a:solidFill>
          <a:ln w="12700">
            <a:solidFill>
              <a:srgbClr val="7FBF6A"/>
            </a:solidFill>
            <a:prstDash val="solid"/>
          </a:ln>
        </p:spPr>
      </p:sp>
      <p:sp>
        <p:nvSpPr>
          <p:cNvPr id="9" name="Shape 5"/>
          <p:cNvSpPr/>
          <p:nvPr/>
        </p:nvSpPr>
        <p:spPr>
          <a:xfrm>
            <a:off x="548640" y="5943600"/>
            <a:ext cx="0" cy="640080"/>
          </a:xfrm>
          <a:prstGeom prst="line">
            <a:avLst/>
          </a:prstGeom>
          <a:noFill/>
          <a:ln w="38100">
            <a:solidFill>
              <a:srgbClr val="7FBF6A"/>
            </a:solidFill>
            <a:prstDash val="solid"/>
          </a:ln>
        </p:spPr>
      </p:sp>
      <p:sp>
        <p:nvSpPr>
          <p:cNvPr id="10" name="Text 6"/>
          <p:cNvSpPr/>
          <p:nvPr/>
        </p:nvSpPr>
        <p:spPr>
          <a:xfrm>
            <a:off x="685800" y="5989320"/>
            <a:ext cx="72237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4F3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Dieter: </a:t>
            </a:r>
            <a:pPr indent="0" marL="0">
              <a:buNone/>
            </a:pPr>
            <a:r>
              <a:rPr lang="en-US" sz="1200" i="1" dirty="0">
                <a:solidFill>
                  <a:srgbClr val="8A8F9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Opponent does not need a HUD. The frequency is the read.</a:t>
            </a:r>
            <a:endParaRPr lang="en-US" sz="1200" dirty="0"/>
          </a:p>
        </p:txBody>
      </p:sp>
    </p:spTree>
  </p:cSld>
  <p:clrMapOvr>
    <a:masterClrMapping/>
  </p:clrMapOvr>
  <p:transition spd="med" advClick="0" advTm="35000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E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d:/tmp/clarity-deprogramming/deck-images/slide-10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E0F12">
              <a:alpha val="70000"/>
            </a:srgbClr>
          </a:solidFill>
          <a:ln/>
        </p:spPr>
      </p:sp>
      <p:sp>
        <p:nvSpPr>
          <p:cNvPr id="4" name="Text 1"/>
          <p:cNvSpPr/>
          <p:nvPr/>
        </p:nvSpPr>
        <p:spPr>
          <a:xfrm>
            <a:off x="548640" y="274320"/>
            <a:ext cx="914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400" kern="0" dirty="0">
                <a:solidFill>
                  <a:srgbClr val="8A8F9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1100" dirty="0"/>
          </a:p>
        </p:txBody>
      </p:sp>
      <p:pic>
        <p:nvPicPr>
          <p:cNvPr id="4" name="Media 0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607040" y="228600"/>
            <a:ext cx="1371600" cy="640080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548640" y="1828800"/>
            <a:ext cx="7498080" cy="14630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4800" b="1" dirty="0">
                <a:solidFill>
                  <a:srgbClr val="F4F3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Bluffs are not desperation.</a:t>
            </a:r>
            <a:endParaRPr lang="en-US" sz="4800" dirty="0"/>
          </a:p>
          <a:p>
            <a:pPr indent="0" marL="0">
              <a:buNone/>
            </a:pPr>
            <a:r>
              <a:rPr lang="en-US" sz="4800" b="1" dirty="0">
                <a:solidFill>
                  <a:srgbClr val="F4F3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Bluffs are inventory.</a:t>
            </a:r>
            <a:endParaRPr lang="en-US" sz="4800" dirty="0"/>
          </a:p>
        </p:txBody>
      </p:sp>
      <p:sp>
        <p:nvSpPr>
          <p:cNvPr id="7" name="Text 3"/>
          <p:cNvSpPr/>
          <p:nvPr/>
        </p:nvSpPr>
        <p:spPr>
          <a:xfrm>
            <a:off x="548640" y="4114800"/>
            <a:ext cx="749808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8A8F9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Required stock for a slot the board demands you fill.</a:t>
            </a:r>
            <a:endParaRPr lang="en-US" sz="2000" dirty="0"/>
          </a:p>
        </p:txBody>
      </p:sp>
      <p:sp>
        <p:nvSpPr>
          <p:cNvPr id="8" name="Shape 4"/>
          <p:cNvSpPr/>
          <p:nvPr/>
        </p:nvSpPr>
        <p:spPr>
          <a:xfrm>
            <a:off x="548640" y="5943600"/>
            <a:ext cx="7498080" cy="640080"/>
          </a:xfrm>
          <a:prstGeom prst="rect">
            <a:avLst/>
          </a:prstGeom>
          <a:solidFill>
            <a:srgbClr val="141A14"/>
          </a:solidFill>
          <a:ln w="12700">
            <a:solidFill>
              <a:srgbClr val="7FBF6A"/>
            </a:solidFill>
            <a:prstDash val="solid"/>
          </a:ln>
        </p:spPr>
      </p:sp>
      <p:sp>
        <p:nvSpPr>
          <p:cNvPr id="9" name="Shape 5"/>
          <p:cNvSpPr/>
          <p:nvPr/>
        </p:nvSpPr>
        <p:spPr>
          <a:xfrm>
            <a:off x="548640" y="5943600"/>
            <a:ext cx="0" cy="640080"/>
          </a:xfrm>
          <a:prstGeom prst="line">
            <a:avLst/>
          </a:prstGeom>
          <a:noFill/>
          <a:ln w="38100">
            <a:solidFill>
              <a:srgbClr val="7FBF6A"/>
            </a:solidFill>
            <a:prstDash val="solid"/>
          </a:ln>
        </p:spPr>
      </p:sp>
      <p:sp>
        <p:nvSpPr>
          <p:cNvPr id="10" name="Text 6"/>
          <p:cNvSpPr/>
          <p:nvPr/>
        </p:nvSpPr>
        <p:spPr>
          <a:xfrm>
            <a:off x="685800" y="5989320"/>
            <a:ext cx="72237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4F3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Sally: </a:t>
            </a:r>
            <a:pPr indent="0" marL="0">
              <a:buNone/>
            </a:pPr>
            <a:r>
              <a:rPr lang="en-US" sz="1200" i="1" dirty="0">
                <a:solidFill>
                  <a:srgbClr val="8A8F9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Your bluffs are selected by arithmetic, not by emotion.</a:t>
            </a:r>
            <a:endParaRPr lang="en-US" sz="1200" dirty="0"/>
          </a:p>
        </p:txBody>
      </p:sp>
    </p:spTree>
  </p:cSld>
  <p:clrMapOvr>
    <a:masterClrMapping/>
  </p:clrMapOvr>
  <p:transition spd="med" advClick="0" advTm="39000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E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d:/tmp/clarity-deprogramming/deck-images/slide-11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E0F12">
              <a:alpha val="70000"/>
            </a:srgbClr>
          </a:solidFill>
          <a:ln/>
        </p:spPr>
      </p:sp>
      <p:sp>
        <p:nvSpPr>
          <p:cNvPr id="4" name="Text 1"/>
          <p:cNvSpPr/>
          <p:nvPr/>
        </p:nvSpPr>
        <p:spPr>
          <a:xfrm>
            <a:off x="548640" y="274320"/>
            <a:ext cx="914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400" kern="0" dirty="0">
                <a:solidFill>
                  <a:srgbClr val="8A8F9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1100" dirty="0"/>
          </a:p>
        </p:txBody>
      </p:sp>
      <p:pic>
        <p:nvPicPr>
          <p:cNvPr id="4" name="Media 0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607040" y="228600"/>
            <a:ext cx="1371600" cy="640080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548640" y="822960"/>
            <a:ext cx="7498080" cy="14630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4000" b="1" dirty="0">
                <a:solidFill>
                  <a:srgbClr val="F4F3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Marketing Analogy</a:t>
            </a:r>
            <a:endParaRPr lang="en-US" sz="4000" dirty="0"/>
          </a:p>
        </p:txBody>
      </p:sp>
      <p:sp>
        <p:nvSpPr>
          <p:cNvPr id="7" name="Text 3"/>
          <p:cNvSpPr/>
          <p:nvPr/>
        </p:nvSpPr>
        <p:spPr>
          <a:xfrm>
            <a:off x="548640" y="2194560"/>
            <a:ext cx="7498080" cy="3200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spcAft>
                <a:spcPts val="1200"/>
              </a:spcAft>
              <a:buNone/>
            </a:pPr>
            <a:r>
              <a:rPr lang="en-US" sz="1800" b="1" dirty="0">
                <a:solidFill>
                  <a:srgbClr val="7FBF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</a:t>
            </a:r>
            <a:pPr indent="0" marL="0">
              <a:spcAft>
                <a:spcPts val="1200"/>
              </a:spcAft>
              <a:buNone/>
            </a:pPr>
            <a:r>
              <a:rPr lang="en-US" sz="1800" dirty="0">
                <a:solidFill>
                  <a:srgbClr val="F4F3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Marketing doesn't make money. It's a cost.
</a:t>
            </a:r>
            <a:pPr indent="0" marL="0">
              <a:spcAft>
                <a:spcPts val="1200"/>
              </a:spcAft>
              <a:buNone/>
            </a:pPr>
            <a:r>
              <a:rPr lang="en-US" sz="1800" b="1" dirty="0">
                <a:solidFill>
                  <a:srgbClr val="7FBF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</a:t>
            </a:r>
            <a:pPr indent="0" marL="0">
              <a:spcAft>
                <a:spcPts val="1200"/>
              </a:spcAft>
              <a:buNone/>
            </a:pPr>
            <a:r>
              <a:rPr lang="en-US" sz="1800" dirty="0">
                <a:solidFill>
                  <a:srgbClr val="F4F3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Cut marketing → sales evaporates. Nobody walks in the door.
</a:t>
            </a:r>
            <a:pPr indent="0" marL="0">
              <a:spcAft>
                <a:spcPts val="1200"/>
              </a:spcAft>
              <a:buNone/>
            </a:pPr>
            <a:r>
              <a:rPr lang="en-US" sz="1800" b="1" dirty="0">
                <a:solidFill>
                  <a:srgbClr val="7FBF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</a:t>
            </a:r>
            <a:pPr indent="0" marL="0">
              <a:spcAft>
                <a:spcPts val="1200"/>
              </a:spcAft>
              <a:buNone/>
            </a:pPr>
            <a:r>
              <a:rPr lang="en-US" sz="1800" dirty="0">
                <a:solidFill>
                  <a:srgbClr val="F4F3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Bluffs are marketing. Without them, opponent only enters with the goods.
</a:t>
            </a:r>
            <a:pPr indent="0" marL="0">
              <a:spcAft>
                <a:spcPts val="1200"/>
              </a:spcAft>
              <a:buNone/>
            </a:pPr>
            <a:r>
              <a:rPr lang="en-US" sz="1800" b="1" dirty="0">
                <a:solidFill>
                  <a:srgbClr val="7FBF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</a:t>
            </a:r>
            <a:pPr indent="0" marL="0">
              <a:spcAft>
                <a:spcPts val="1200"/>
              </a:spcAft>
              <a:buNone/>
            </a:pPr>
            <a:r>
              <a:rPr lang="en-US" sz="1800" dirty="0">
                <a:solidFill>
                  <a:srgbClr val="F4F3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Marketing pays for sales. </a:t>
            </a:r>
            <a:pPr indent="0" marL="0">
              <a:spcAft>
                <a:spcPts val="1200"/>
              </a:spcAft>
              <a:buNone/>
            </a:pPr>
            <a:r>
              <a:rPr lang="en-US" sz="1800" b="1" dirty="0">
                <a:solidFill>
                  <a:srgbClr val="7FBF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Bluffs pay for value.</a:t>
            </a:r>
            <a:endParaRPr lang="en-US" sz="1800" dirty="0"/>
          </a:p>
        </p:txBody>
      </p:sp>
      <p:sp>
        <p:nvSpPr>
          <p:cNvPr id="8" name="Shape 4"/>
          <p:cNvSpPr/>
          <p:nvPr/>
        </p:nvSpPr>
        <p:spPr>
          <a:xfrm>
            <a:off x="548640" y="5943600"/>
            <a:ext cx="7498080" cy="640080"/>
          </a:xfrm>
          <a:prstGeom prst="rect">
            <a:avLst/>
          </a:prstGeom>
          <a:solidFill>
            <a:srgbClr val="141A14"/>
          </a:solidFill>
          <a:ln w="12700">
            <a:solidFill>
              <a:srgbClr val="7FBF6A"/>
            </a:solidFill>
            <a:prstDash val="solid"/>
          </a:ln>
        </p:spPr>
      </p:sp>
      <p:sp>
        <p:nvSpPr>
          <p:cNvPr id="9" name="Shape 5"/>
          <p:cNvSpPr/>
          <p:nvPr/>
        </p:nvSpPr>
        <p:spPr>
          <a:xfrm>
            <a:off x="548640" y="5943600"/>
            <a:ext cx="0" cy="640080"/>
          </a:xfrm>
          <a:prstGeom prst="line">
            <a:avLst/>
          </a:prstGeom>
          <a:noFill/>
          <a:ln w="38100">
            <a:solidFill>
              <a:srgbClr val="7FBF6A"/>
            </a:solidFill>
            <a:prstDash val="solid"/>
          </a:ln>
        </p:spPr>
      </p:sp>
      <p:sp>
        <p:nvSpPr>
          <p:cNvPr id="10" name="Text 6"/>
          <p:cNvSpPr/>
          <p:nvPr/>
        </p:nvSpPr>
        <p:spPr>
          <a:xfrm>
            <a:off x="685800" y="5989320"/>
            <a:ext cx="72237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4F3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Dieter: </a:t>
            </a:r>
            <a:pPr indent="0" marL="0">
              <a:buNone/>
            </a:pPr>
            <a:r>
              <a:rPr lang="en-US" sz="1200" i="1" dirty="0">
                <a:solidFill>
                  <a:srgbClr val="8A8F9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Bluffs do not produce profit on the bluff itself. They produce profit by making opponent come into the next pot.</a:t>
            </a:r>
            <a:endParaRPr lang="en-US" sz="1200" dirty="0"/>
          </a:p>
        </p:txBody>
      </p:sp>
    </p:spTree>
  </p:cSld>
  <p:clrMapOvr>
    <a:masterClrMapping/>
  </p:clrMapOvr>
  <p:transition spd="med" advClick="0" advTm="36000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E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d:/tmp/clarity-deprogramming/deck-images/slide-12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E0F12">
              <a:alpha val="70000"/>
            </a:srgbClr>
          </a:solidFill>
          <a:ln/>
        </p:spPr>
      </p:sp>
      <p:sp>
        <p:nvSpPr>
          <p:cNvPr id="4" name="Text 1"/>
          <p:cNvSpPr/>
          <p:nvPr/>
        </p:nvSpPr>
        <p:spPr>
          <a:xfrm>
            <a:off x="548640" y="274320"/>
            <a:ext cx="914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400" kern="0" dirty="0">
                <a:solidFill>
                  <a:srgbClr val="8A8F9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sz="1100" dirty="0"/>
          </a:p>
        </p:txBody>
      </p:sp>
      <p:pic>
        <p:nvPicPr>
          <p:cNvPr id="4" name="Media 0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607040" y="228600"/>
            <a:ext cx="1371600" cy="640080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548640" y="822960"/>
            <a:ext cx="7498080" cy="14630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4000" b="1" dirty="0">
                <a:solidFill>
                  <a:srgbClr val="F4F3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Three lanes</a:t>
            </a:r>
            <a:endParaRPr lang="en-US" sz="4000" dirty="0"/>
          </a:p>
        </p:txBody>
      </p:sp>
      <p:graphicFrame>
        <p:nvGraphicFramePr>
          <p:cNvPr id="1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2194560"/>
          <a:ext cx="8229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5486400"/>
                <a:gridCol w="1828800"/>
              </a:tblGrid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8A8F9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3A3D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3D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3D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3D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1D2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8A8F9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ACTION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3A3D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3D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3D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3D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1D2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8A8F9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YOU PLAY IT?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3A3D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3D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3D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3D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1D22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7FBF6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3A3D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3D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3D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3D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7FBF6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Best hand, bet, get called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3A3D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3D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3D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3D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7FBF6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Always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3A3D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3D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3D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3D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D94C4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3A3D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3D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3D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3D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D94C4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Worst hand, bet, opponent folds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3A3D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3D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3D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3D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D94C4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Almost never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3A3D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3D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3D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3D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D94C4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3A3D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3D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3D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3D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D94C4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Worst hand, bet, get called (pays for lane 1)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3A3D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3D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3D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3D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D94C4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Never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3A3D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A3D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A3D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A3D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8" name="Shape 3"/>
          <p:cNvSpPr/>
          <p:nvPr/>
        </p:nvSpPr>
        <p:spPr>
          <a:xfrm>
            <a:off x="548640" y="5943600"/>
            <a:ext cx="7498080" cy="640080"/>
          </a:xfrm>
          <a:prstGeom prst="rect">
            <a:avLst/>
          </a:prstGeom>
          <a:solidFill>
            <a:srgbClr val="141A14"/>
          </a:solidFill>
          <a:ln w="12700">
            <a:solidFill>
              <a:srgbClr val="7FBF6A"/>
            </a:solidFill>
            <a:prstDash val="solid"/>
          </a:ln>
        </p:spPr>
      </p:sp>
      <p:sp>
        <p:nvSpPr>
          <p:cNvPr id="9" name="Shape 4"/>
          <p:cNvSpPr/>
          <p:nvPr/>
        </p:nvSpPr>
        <p:spPr>
          <a:xfrm>
            <a:off x="548640" y="5943600"/>
            <a:ext cx="0" cy="640080"/>
          </a:xfrm>
          <a:prstGeom prst="line">
            <a:avLst/>
          </a:prstGeom>
          <a:noFill/>
          <a:ln w="38100">
            <a:solidFill>
              <a:srgbClr val="7FBF6A"/>
            </a:solidFill>
            <a:prstDash val="solid"/>
          </a:ln>
        </p:spPr>
      </p:sp>
      <p:sp>
        <p:nvSpPr>
          <p:cNvPr id="10" name="Text 5"/>
          <p:cNvSpPr/>
          <p:nvPr/>
        </p:nvSpPr>
        <p:spPr>
          <a:xfrm>
            <a:off x="685800" y="5989320"/>
            <a:ext cx="72237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4F3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Dieter: </a:t>
            </a:r>
            <a:pPr indent="0" marL="0">
              <a:buNone/>
            </a:pPr>
            <a:r>
              <a:rPr lang="en-US" sz="1200" i="1" dirty="0">
                <a:solidFill>
                  <a:srgbClr val="8A8F9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This player is driving in one lane on a three-lane road.</a:t>
            </a:r>
            <a:endParaRPr lang="en-US" sz="1200" dirty="0"/>
          </a:p>
        </p:txBody>
      </p:sp>
    </p:spTree>
  </p:cSld>
  <p:clrMapOvr>
    <a:masterClrMapping/>
  </p:clrMapOvr>
  <p:transition spd="med" advClick="0" advTm="40000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E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d:/tmp/clarity-deprogramming/deck-images/slide-13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E0F12">
              <a:alpha val="70000"/>
            </a:srgbClr>
          </a:solidFill>
          <a:ln/>
        </p:spPr>
      </p:sp>
      <p:sp>
        <p:nvSpPr>
          <p:cNvPr id="4" name="Text 1"/>
          <p:cNvSpPr/>
          <p:nvPr/>
        </p:nvSpPr>
        <p:spPr>
          <a:xfrm>
            <a:off x="548640" y="274320"/>
            <a:ext cx="914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400" kern="0" dirty="0">
                <a:solidFill>
                  <a:srgbClr val="8A8F9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</a:t>
            </a:r>
            <a:endParaRPr lang="en-US" sz="1100" dirty="0"/>
          </a:p>
        </p:txBody>
      </p:sp>
      <p:pic>
        <p:nvPicPr>
          <p:cNvPr id="4" name="Media 0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607040" y="228600"/>
            <a:ext cx="1371600" cy="640080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548640" y="822960"/>
            <a:ext cx="7498080" cy="14630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4000" b="1" dirty="0">
                <a:solidFill>
                  <a:srgbClr val="F4F3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slot has to be filled</a:t>
            </a:r>
            <a:endParaRPr lang="en-US" sz="4000" dirty="0"/>
          </a:p>
        </p:txBody>
      </p:sp>
      <p:sp>
        <p:nvSpPr>
          <p:cNvPr id="7" name="Text 3"/>
          <p:cNvSpPr/>
          <p:nvPr/>
        </p:nvSpPr>
        <p:spPr>
          <a:xfrm>
            <a:off x="548640" y="2377440"/>
            <a:ext cx="7498080" cy="2286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spcAft>
                <a:spcPts val="1400"/>
              </a:spcAft>
              <a:buNone/>
            </a:pPr>
            <a:r>
              <a:rPr lang="en-US" sz="2400" b="1" dirty="0">
                <a:solidFill>
                  <a:srgbClr val="7FBF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Made hands </a:t>
            </a:r>
            <a:pPr indent="0" marL="0">
              <a:spcAft>
                <a:spcPts val="1400"/>
              </a:spcAft>
              <a:buNone/>
            </a:pPr>
            <a:r>
              <a:rPr lang="en-US" sz="2400" dirty="0">
                <a:solidFill>
                  <a:srgbClr val="F4F3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are busy → filling value slot
</a:t>
            </a:r>
            <a:pPr indent="0" marL="0">
              <a:spcAft>
                <a:spcPts val="1400"/>
              </a:spcAft>
              <a:buNone/>
            </a:pPr>
            <a:r>
              <a:rPr lang="en-US" sz="2400" b="1" dirty="0">
                <a:solidFill>
                  <a:srgbClr val="7FBF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Draws </a:t>
            </a:r>
            <a:pPr indent="0" marL="0">
              <a:spcAft>
                <a:spcPts val="1400"/>
              </a:spcAft>
              <a:buNone/>
            </a:pPr>
            <a:r>
              <a:rPr lang="en-US" sz="2400" dirty="0">
                <a:solidFill>
                  <a:srgbClr val="F4F3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are busy → filling semi-bluff slot
</a:t>
            </a:r>
            <a:pPr indent="0" marL="0">
              <a:spcAft>
                <a:spcPts val="1400"/>
              </a:spcAft>
              <a:buNone/>
            </a:pPr>
            <a:r>
              <a:rPr lang="en-US" sz="2400" b="1" dirty="0">
                <a:solidFill>
                  <a:srgbClr val="D94C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Only inventory left: </a:t>
            </a:r>
            <a:pPr indent="0" marL="0">
              <a:spcAft>
                <a:spcPts val="1400"/>
              </a:spcAft>
              <a:buNone/>
            </a:pPr>
            <a:r>
              <a:rPr lang="en-US" sz="2400" b="1" dirty="0">
                <a:solidFill>
                  <a:srgbClr val="D94C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air</a:t>
            </a:r>
            <a:endParaRPr lang="en-US" sz="2400" dirty="0"/>
          </a:p>
        </p:txBody>
      </p:sp>
      <p:sp>
        <p:nvSpPr>
          <p:cNvPr id="8" name="Shape 4"/>
          <p:cNvSpPr/>
          <p:nvPr/>
        </p:nvSpPr>
        <p:spPr>
          <a:xfrm>
            <a:off x="548640" y="5943600"/>
            <a:ext cx="7498080" cy="640080"/>
          </a:xfrm>
          <a:prstGeom prst="rect">
            <a:avLst/>
          </a:prstGeom>
          <a:solidFill>
            <a:srgbClr val="141A14"/>
          </a:solidFill>
          <a:ln w="12700">
            <a:solidFill>
              <a:srgbClr val="7FBF6A"/>
            </a:solidFill>
            <a:prstDash val="solid"/>
          </a:ln>
        </p:spPr>
      </p:sp>
      <p:sp>
        <p:nvSpPr>
          <p:cNvPr id="9" name="Shape 5"/>
          <p:cNvSpPr/>
          <p:nvPr/>
        </p:nvSpPr>
        <p:spPr>
          <a:xfrm>
            <a:off x="548640" y="5943600"/>
            <a:ext cx="0" cy="640080"/>
          </a:xfrm>
          <a:prstGeom prst="line">
            <a:avLst/>
          </a:prstGeom>
          <a:noFill/>
          <a:ln w="38100">
            <a:solidFill>
              <a:srgbClr val="7FBF6A"/>
            </a:solidFill>
            <a:prstDash val="solid"/>
          </a:ln>
        </p:spPr>
      </p:sp>
      <p:sp>
        <p:nvSpPr>
          <p:cNvPr id="10" name="Text 6"/>
          <p:cNvSpPr/>
          <p:nvPr/>
        </p:nvSpPr>
        <p:spPr>
          <a:xfrm>
            <a:off x="685800" y="5989320"/>
            <a:ext cx="72237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4F3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Dieter: </a:t>
            </a:r>
            <a:pPr indent="0" marL="0">
              <a:buNone/>
            </a:pPr>
            <a:r>
              <a:rPr lang="en-US" sz="1200" i="1" dirty="0">
                <a:solidFill>
                  <a:srgbClr val="8A8F9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slot is mathematical. The inventory is what's left. They meet.</a:t>
            </a:r>
            <a:endParaRPr lang="en-US" sz="1200" dirty="0"/>
          </a:p>
        </p:txBody>
      </p:sp>
    </p:spTree>
  </p:cSld>
  <p:clrMapOvr>
    <a:masterClrMapping/>
  </p:clrMapOvr>
  <p:transition spd="med" advClick="0" advTm="37000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E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d:/tmp/clarity-deprogramming/deck-images/slide-14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E0F12">
              <a:alpha val="70000"/>
            </a:srgbClr>
          </a:solidFill>
          <a:ln/>
        </p:spPr>
      </p:sp>
      <p:sp>
        <p:nvSpPr>
          <p:cNvPr id="4" name="Text 1"/>
          <p:cNvSpPr/>
          <p:nvPr/>
        </p:nvSpPr>
        <p:spPr>
          <a:xfrm>
            <a:off x="548640" y="274320"/>
            <a:ext cx="914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400" kern="0" dirty="0">
                <a:solidFill>
                  <a:srgbClr val="8A8F9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</a:t>
            </a:r>
            <a:endParaRPr lang="en-US" sz="1100" dirty="0"/>
          </a:p>
        </p:txBody>
      </p:sp>
      <p:pic>
        <p:nvPicPr>
          <p:cNvPr id="4" name="Media 0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607040" y="228600"/>
            <a:ext cx="1371600" cy="640080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548640" y="822960"/>
            <a:ext cx="7498080" cy="14630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4000" b="1" dirty="0">
                <a:solidFill>
                  <a:srgbClr val="F4F3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a bluff plan looks like</a:t>
            </a:r>
            <a:endParaRPr lang="en-US" sz="4000" dirty="0"/>
          </a:p>
        </p:txBody>
      </p:sp>
      <p:sp>
        <p:nvSpPr>
          <p:cNvPr id="7" name="Text 3"/>
          <p:cNvSpPr/>
          <p:nvPr/>
        </p:nvSpPr>
        <p:spPr>
          <a:xfrm>
            <a:off x="548640" y="1920240"/>
            <a:ext cx="749808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8A8F9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Low paired flop (552), you defended pre, face 20% c-bet. Your X/R bluff slot:</a:t>
            </a:r>
            <a:endParaRPr lang="en-US" sz="1800" dirty="0"/>
          </a:p>
        </p:txBody>
      </p:sp>
      <p:sp>
        <p:nvSpPr>
          <p:cNvPr id="8" name="Text 4"/>
          <p:cNvSpPr/>
          <p:nvPr/>
        </p:nvSpPr>
        <p:spPr>
          <a:xfrm>
            <a:off x="548640" y="2926080"/>
            <a:ext cx="7498080" cy="1828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spcAft>
                <a:spcPts val="1000"/>
              </a:spcAft>
              <a:buNone/>
            </a:pPr>
            <a:r>
              <a:rPr lang="en-US" sz="2000" dirty="0">
                <a:solidFill>
                  <a:srgbClr val="F4F3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Suited overcards with backdoors
</a:t>
            </a:r>
            <a:pPr indent="0" marL="0">
              <a:spcAft>
                <a:spcPts val="1000"/>
              </a:spcAft>
              <a:buNone/>
            </a:pPr>
            <a:r>
              <a:rPr lang="en-US" sz="2000" dirty="0">
                <a:solidFill>
                  <a:srgbClr val="F4F3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Pocket pairs below the board pair
</a:t>
            </a:r>
            <a:pPr indent="0" marL="0">
              <a:spcAft>
                <a:spcPts val="1000"/>
              </a:spcAft>
              <a:buNone/>
            </a:pPr>
            <a:r>
              <a:rPr lang="en-US" sz="2000" dirty="0">
                <a:solidFill>
                  <a:srgbClr val="F4F3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Occasional suited connector</a:t>
            </a:r>
            <a:endParaRPr lang="en-US" sz="2000" dirty="0"/>
          </a:p>
        </p:txBody>
      </p:sp>
      <p:sp>
        <p:nvSpPr>
          <p:cNvPr id="9" name="Text 5"/>
          <p:cNvSpPr/>
          <p:nvPr/>
        </p:nvSpPr>
        <p:spPr>
          <a:xfrm>
            <a:off x="548640" y="4937760"/>
            <a:ext cx="74980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spc="400" kern="0" dirty="0">
                <a:solidFill>
                  <a:srgbClr val="D94C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COMPOSITION  •  Not a frequency target. A swap list.</a:t>
            </a:r>
            <a:endParaRPr lang="en-US" sz="1400" dirty="0"/>
          </a:p>
        </p:txBody>
      </p:sp>
      <p:sp>
        <p:nvSpPr>
          <p:cNvPr id="10" name="Shape 6"/>
          <p:cNvSpPr/>
          <p:nvPr/>
        </p:nvSpPr>
        <p:spPr>
          <a:xfrm>
            <a:off x="548640" y="5943600"/>
            <a:ext cx="7498080" cy="640080"/>
          </a:xfrm>
          <a:prstGeom prst="rect">
            <a:avLst/>
          </a:prstGeom>
          <a:solidFill>
            <a:srgbClr val="141A14"/>
          </a:solidFill>
          <a:ln w="12700">
            <a:solidFill>
              <a:srgbClr val="7FBF6A"/>
            </a:solidFill>
            <a:prstDash val="solid"/>
          </a:ln>
        </p:spPr>
      </p:sp>
      <p:sp>
        <p:nvSpPr>
          <p:cNvPr id="11" name="Shape 7"/>
          <p:cNvSpPr/>
          <p:nvPr/>
        </p:nvSpPr>
        <p:spPr>
          <a:xfrm>
            <a:off x="548640" y="5943600"/>
            <a:ext cx="0" cy="640080"/>
          </a:xfrm>
          <a:prstGeom prst="line">
            <a:avLst/>
          </a:prstGeom>
          <a:noFill/>
          <a:ln w="38100">
            <a:solidFill>
              <a:srgbClr val="7FBF6A"/>
            </a:solidFill>
            <a:prstDash val="solid"/>
          </a:ln>
        </p:spPr>
      </p:sp>
      <p:sp>
        <p:nvSpPr>
          <p:cNvPr id="12" name="Text 8"/>
          <p:cNvSpPr/>
          <p:nvPr/>
        </p:nvSpPr>
        <p:spPr>
          <a:xfrm>
            <a:off x="685800" y="5989320"/>
            <a:ext cx="72237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4F3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Dieter: </a:t>
            </a:r>
            <a:pPr indent="0" marL="0">
              <a:buNone/>
            </a:pPr>
            <a:r>
              <a:rPr lang="en-US" sz="1200" i="1" dirty="0">
                <a:solidFill>
                  <a:srgbClr val="8A8F9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 do not aim to check-raise 30%. You aim to check-raise these specific hands.</a:t>
            </a:r>
            <a:endParaRPr lang="en-US" sz="1200" dirty="0"/>
          </a:p>
        </p:txBody>
      </p:sp>
    </p:spTree>
  </p:cSld>
  <p:clrMapOvr>
    <a:masterClrMapping/>
  </p:clrMapOvr>
  <p:transition spd="med" advClick="0" advTm="38000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E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d:/tmp/clarity-deprogramming/deck-images/slide-15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E0F12">
              <a:alpha val="70000"/>
            </a:srgbClr>
          </a:solidFill>
          <a:ln/>
        </p:spPr>
      </p:sp>
      <p:sp>
        <p:nvSpPr>
          <p:cNvPr id="4" name="Text 1"/>
          <p:cNvSpPr/>
          <p:nvPr/>
        </p:nvSpPr>
        <p:spPr>
          <a:xfrm>
            <a:off x="548640" y="274320"/>
            <a:ext cx="914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400" kern="0" dirty="0">
                <a:solidFill>
                  <a:srgbClr val="8A8F9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</a:t>
            </a:r>
            <a:endParaRPr lang="en-US" sz="1100" dirty="0"/>
          </a:p>
        </p:txBody>
      </p:sp>
      <p:pic>
        <p:nvPicPr>
          <p:cNvPr id="4" name="Media 0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607040" y="228600"/>
            <a:ext cx="1371600" cy="640080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548640" y="822960"/>
            <a:ext cx="7498080" cy="14630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4000" b="1" dirty="0">
                <a:solidFill>
                  <a:srgbClr val="F4F3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Assignment this week</a:t>
            </a:r>
            <a:endParaRPr lang="en-US" sz="4000" dirty="0"/>
          </a:p>
        </p:txBody>
      </p:sp>
      <p:sp>
        <p:nvSpPr>
          <p:cNvPr id="7" name="Text 3"/>
          <p:cNvSpPr/>
          <p:nvPr/>
        </p:nvSpPr>
        <p:spPr>
          <a:xfrm>
            <a:off x="548640" y="2011680"/>
            <a:ext cx="7498080" cy="3657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spcAft>
                <a:spcPts val="800"/>
              </a:spcAft>
              <a:buNone/>
            </a:pPr>
            <a:r>
              <a:rPr lang="en-US" sz="1800" b="1" dirty="0">
                <a:solidFill>
                  <a:srgbClr val="7FBF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</a:t>
            </a:r>
            <a:pPr indent="0" marL="0">
              <a:spcAft>
                <a:spcPts val="800"/>
              </a:spcAft>
              <a:buNone/>
            </a:pPr>
            <a:r>
              <a:rPr lang="en-US" sz="1800" dirty="0">
                <a:solidFill>
                  <a:srgbClr val="F4F3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When you defend pre + flop comes paired + face a c-bet → </a:t>
            </a:r>
            <a:pPr indent="0" marL="0">
              <a:spcAft>
                <a:spcPts val="800"/>
              </a:spcAft>
              <a:buNone/>
            </a:pPr>
            <a:r>
              <a:rPr lang="en-US" sz="1800" b="1" dirty="0">
                <a:solidFill>
                  <a:srgbClr val="D94C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default is not fold.
</a:t>
            </a:r>
            <a:pPr indent="0" marL="0">
              <a:spcAft>
                <a:spcPts val="800"/>
              </a:spcAft>
              <a:buNone/>
            </a:pPr>
            <a:r>
              <a:rPr lang="en-US" sz="1800" b="1" dirty="0">
                <a:solidFill>
                  <a:srgbClr val="7FBF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</a:t>
            </a:r>
            <a:pPr indent="0" marL="0">
              <a:spcAft>
                <a:spcPts val="800"/>
              </a:spcAft>
              <a:buNone/>
            </a:pPr>
            <a:r>
              <a:rPr lang="en-US" sz="1800" dirty="0">
                <a:solidFill>
                  <a:srgbClr val="F4F3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Suited overcards or pocket pair below board → </a:t>
            </a:r>
            <a:pPr indent="0" marL="0">
              <a:spcAft>
                <a:spcPts val="800"/>
              </a:spcAft>
              <a:buNone/>
            </a:pPr>
            <a:r>
              <a:rPr lang="en-US" sz="1800" b="1" dirty="0">
                <a:solidFill>
                  <a:srgbClr val="D94C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check-raise.
</a:t>
            </a:r>
            <a:pPr indent="0" marL="0">
              <a:spcAft>
                <a:spcPts val="800"/>
              </a:spcAft>
              <a:buNone/>
            </a:pPr>
            <a:r>
              <a:rPr lang="en-US" sz="1800" b="1" dirty="0">
                <a:solidFill>
                  <a:srgbClr val="7FBF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</a:t>
            </a:r>
            <a:pPr indent="0" marL="0">
              <a:spcAft>
                <a:spcPts val="800"/>
              </a:spcAft>
              <a:buNone/>
            </a:pPr>
            <a:r>
              <a:rPr lang="en-US" sz="1800" dirty="0">
                <a:solidFill>
                  <a:srgbClr val="F4F3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Expect to fold to a shove. </a:t>
            </a:r>
            <a:pPr indent="0" marL="0">
              <a:spcAft>
                <a:spcPts val="800"/>
              </a:spcAft>
              <a:buNone/>
            </a:pPr>
            <a:r>
              <a:rPr lang="en-US" sz="1800" b="1" dirty="0">
                <a:solidFill>
                  <a:srgbClr val="D94C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That's the protocol, not weakness.</a:t>
            </a:r>
            <a:endParaRPr lang="en-US" sz="1800" dirty="0"/>
          </a:p>
        </p:txBody>
      </p:sp>
      <p:sp>
        <p:nvSpPr>
          <p:cNvPr id="8" name="Shape 4"/>
          <p:cNvSpPr/>
          <p:nvPr/>
        </p:nvSpPr>
        <p:spPr>
          <a:xfrm>
            <a:off x="548640" y="5943600"/>
            <a:ext cx="7498080" cy="640080"/>
          </a:xfrm>
          <a:prstGeom prst="rect">
            <a:avLst/>
          </a:prstGeom>
          <a:solidFill>
            <a:srgbClr val="141A14"/>
          </a:solidFill>
          <a:ln w="12700">
            <a:solidFill>
              <a:srgbClr val="7FBF6A"/>
            </a:solidFill>
            <a:prstDash val="solid"/>
          </a:ln>
        </p:spPr>
      </p:sp>
      <p:sp>
        <p:nvSpPr>
          <p:cNvPr id="9" name="Shape 5"/>
          <p:cNvSpPr/>
          <p:nvPr/>
        </p:nvSpPr>
        <p:spPr>
          <a:xfrm>
            <a:off x="548640" y="5943600"/>
            <a:ext cx="0" cy="640080"/>
          </a:xfrm>
          <a:prstGeom prst="line">
            <a:avLst/>
          </a:prstGeom>
          <a:noFill/>
          <a:ln w="38100">
            <a:solidFill>
              <a:srgbClr val="7FBF6A"/>
            </a:solidFill>
            <a:prstDash val="solid"/>
          </a:ln>
        </p:spPr>
      </p:sp>
      <p:sp>
        <p:nvSpPr>
          <p:cNvPr id="10" name="Text 6"/>
          <p:cNvSpPr/>
          <p:nvPr/>
        </p:nvSpPr>
        <p:spPr>
          <a:xfrm>
            <a:off x="685800" y="5989320"/>
            <a:ext cx="72237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4F3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Sally: </a:t>
            </a:r>
            <a:pPr indent="0" marL="0">
              <a:buNone/>
            </a:pPr>
            <a:r>
              <a:rPr lang="en-US" sz="1200" i="1" dirty="0">
                <a:solidFill>
                  <a:srgbClr val="8A8F9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You're depositing into the bluff bank so opponent pays your aces next time.</a:t>
            </a:r>
            <a:endParaRPr lang="en-US" sz="1200" dirty="0"/>
          </a:p>
        </p:txBody>
      </p:sp>
    </p:spTree>
  </p:cSld>
  <p:clrMapOvr>
    <a:masterClrMapping/>
  </p:clrMapOvr>
  <p:transition spd="med" advClick="0" advTm="32000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E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d:/tmp/clarity-deprogramming/deck-images/slide-16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E0F12">
              <a:alpha val="70000"/>
            </a:srgbClr>
          </a:solidFill>
          <a:ln/>
        </p:spPr>
      </p:sp>
      <p:sp>
        <p:nvSpPr>
          <p:cNvPr id="4" name="Text 1"/>
          <p:cNvSpPr/>
          <p:nvPr/>
        </p:nvSpPr>
        <p:spPr>
          <a:xfrm>
            <a:off x="548640" y="274320"/>
            <a:ext cx="914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400" kern="0" dirty="0">
                <a:solidFill>
                  <a:srgbClr val="8A8F9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</a:t>
            </a:r>
            <a:endParaRPr lang="en-US" sz="1100" dirty="0"/>
          </a:p>
        </p:txBody>
      </p:sp>
      <p:pic>
        <p:nvPicPr>
          <p:cNvPr id="4" name="Media 0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607040" y="228600"/>
            <a:ext cx="1371600" cy="640080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548640" y="822960"/>
            <a:ext cx="7498080" cy="14630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4000" b="1" dirty="0">
                <a:solidFill>
                  <a:srgbClr val="F4F3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changes for villain</a:t>
            </a:r>
            <a:endParaRPr lang="en-US" sz="4000" dirty="0"/>
          </a:p>
        </p:txBody>
      </p:sp>
      <p:sp>
        <p:nvSpPr>
          <p:cNvPr id="7" name="Shape 3"/>
          <p:cNvSpPr/>
          <p:nvPr/>
        </p:nvSpPr>
        <p:spPr>
          <a:xfrm>
            <a:off x="548640" y="2194560"/>
            <a:ext cx="3383280" cy="457200"/>
          </a:xfrm>
          <a:prstGeom prst="rect">
            <a:avLst/>
          </a:prstGeom>
          <a:solidFill>
            <a:srgbClr val="D94C4C"/>
          </a:solidFill>
          <a:ln/>
        </p:spPr>
      </p:sp>
      <p:sp>
        <p:nvSpPr>
          <p:cNvPr id="8" name="Text 4"/>
          <p:cNvSpPr/>
          <p:nvPr/>
        </p:nvSpPr>
        <p:spPr>
          <a:xfrm>
            <a:off x="548640" y="2194560"/>
            <a:ext cx="33832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spc="600" kern="0" dirty="0">
                <a:solidFill>
                  <a:srgbClr val="0E0F1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TODAY</a:t>
            </a:r>
            <a:endParaRPr lang="en-US" sz="1400" dirty="0"/>
          </a:p>
        </p:txBody>
      </p:sp>
      <p:sp>
        <p:nvSpPr>
          <p:cNvPr id="9" name="Text 5"/>
          <p:cNvSpPr/>
          <p:nvPr/>
        </p:nvSpPr>
        <p:spPr>
          <a:xfrm>
            <a:off x="548640" y="2834640"/>
            <a:ext cx="3383280" cy="1828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F4F3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C-bets paired flops freely.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F4F3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Knows your X/R = always value.</a:t>
            </a:r>
            <a:endParaRPr lang="en-US" sz="1600" dirty="0"/>
          </a:p>
        </p:txBody>
      </p:sp>
      <p:sp>
        <p:nvSpPr>
          <p:cNvPr id="10" name="Shape 6"/>
          <p:cNvSpPr/>
          <p:nvPr/>
        </p:nvSpPr>
        <p:spPr>
          <a:xfrm>
            <a:off x="4572000" y="2194560"/>
            <a:ext cx="3383280" cy="457200"/>
          </a:xfrm>
          <a:prstGeom prst="rect">
            <a:avLst/>
          </a:prstGeom>
          <a:solidFill>
            <a:srgbClr val="7FBF6A"/>
          </a:solidFill>
          <a:ln/>
        </p:spPr>
      </p:sp>
      <p:sp>
        <p:nvSpPr>
          <p:cNvPr id="11" name="Text 7"/>
          <p:cNvSpPr/>
          <p:nvPr/>
        </p:nvSpPr>
        <p:spPr>
          <a:xfrm>
            <a:off x="4572000" y="2194560"/>
            <a:ext cx="33832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spc="600" kern="0" dirty="0">
                <a:solidFill>
                  <a:srgbClr val="0E0F1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DAY 90</a:t>
            </a:r>
            <a:endParaRPr lang="en-US" sz="1400" dirty="0"/>
          </a:p>
        </p:txBody>
      </p:sp>
      <p:sp>
        <p:nvSpPr>
          <p:cNvPr id="12" name="Text 8"/>
          <p:cNvSpPr/>
          <p:nvPr/>
        </p:nvSpPr>
        <p:spPr>
          <a:xfrm>
            <a:off x="4572000" y="2834640"/>
            <a:ext cx="3383280" cy="1828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F4F3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Has to consider you might be at it.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F4F3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C-bets shrink. Value gets paid more.</a:t>
            </a:r>
            <a:endParaRPr lang="en-US" sz="1600" dirty="0"/>
          </a:p>
        </p:txBody>
      </p:sp>
      <p:sp>
        <p:nvSpPr>
          <p:cNvPr id="13" name="Shape 9"/>
          <p:cNvSpPr/>
          <p:nvPr/>
        </p:nvSpPr>
        <p:spPr>
          <a:xfrm>
            <a:off x="548640" y="5943600"/>
            <a:ext cx="7498080" cy="640080"/>
          </a:xfrm>
          <a:prstGeom prst="rect">
            <a:avLst/>
          </a:prstGeom>
          <a:solidFill>
            <a:srgbClr val="141A14"/>
          </a:solidFill>
          <a:ln w="12700">
            <a:solidFill>
              <a:srgbClr val="7FBF6A"/>
            </a:solidFill>
            <a:prstDash val="solid"/>
          </a:ln>
        </p:spPr>
      </p:sp>
      <p:sp>
        <p:nvSpPr>
          <p:cNvPr id="14" name="Shape 10"/>
          <p:cNvSpPr/>
          <p:nvPr/>
        </p:nvSpPr>
        <p:spPr>
          <a:xfrm>
            <a:off x="548640" y="5943600"/>
            <a:ext cx="0" cy="640080"/>
          </a:xfrm>
          <a:prstGeom prst="line">
            <a:avLst/>
          </a:prstGeom>
          <a:noFill/>
          <a:ln w="38100">
            <a:solidFill>
              <a:srgbClr val="7FBF6A"/>
            </a:solidFill>
            <a:prstDash val="solid"/>
          </a:ln>
        </p:spPr>
      </p:sp>
      <p:sp>
        <p:nvSpPr>
          <p:cNvPr id="15" name="Text 11"/>
          <p:cNvSpPr/>
          <p:nvPr/>
        </p:nvSpPr>
        <p:spPr>
          <a:xfrm>
            <a:off x="685800" y="5989320"/>
            <a:ext cx="72237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4F3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Dieter: </a:t>
            </a:r>
            <a:pPr indent="0" marL="0">
              <a:buNone/>
            </a:pPr>
            <a:r>
              <a:rPr lang="en-US" sz="1200" i="1" dirty="0">
                <a:solidFill>
                  <a:srgbClr val="8A8F9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 pays you over the next thousand hands as opponent adjusts their model of you.</a:t>
            </a:r>
            <a:endParaRPr lang="en-US" sz="1200" dirty="0"/>
          </a:p>
        </p:txBody>
      </p:sp>
    </p:spTree>
  </p:cSld>
  <p:clrMapOvr>
    <a:masterClrMapping/>
  </p:clrMapOvr>
  <p:transition spd="med" advClick="0" advTm="33000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E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d:/tmp/clarity-deprogramming/deck-images/slide-17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E0F12">
              <a:alpha val="70000"/>
            </a:srgbClr>
          </a:solidFill>
          <a:ln/>
        </p:spPr>
      </p:sp>
      <p:sp>
        <p:nvSpPr>
          <p:cNvPr id="4" name="Text 1"/>
          <p:cNvSpPr/>
          <p:nvPr/>
        </p:nvSpPr>
        <p:spPr>
          <a:xfrm>
            <a:off x="548640" y="274320"/>
            <a:ext cx="914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400" kern="0" dirty="0">
                <a:solidFill>
                  <a:srgbClr val="8A8F9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17</a:t>
            </a:r>
            <a:endParaRPr lang="en-US" sz="1100" dirty="0"/>
          </a:p>
        </p:txBody>
      </p:sp>
      <p:pic>
        <p:nvPicPr>
          <p:cNvPr id="4" name="Media 0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607040" y="228600"/>
            <a:ext cx="1371600" cy="640080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548640" y="822960"/>
            <a:ext cx="7498080" cy="14630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4000" b="1" dirty="0">
                <a:solidFill>
                  <a:srgbClr val="F4F3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receipts</a:t>
            </a:r>
            <a:endParaRPr lang="en-US" sz="4000" dirty="0"/>
          </a:p>
        </p:txBody>
      </p:sp>
      <p:sp>
        <p:nvSpPr>
          <p:cNvPr id="7" name="Text 3"/>
          <p:cNvSpPr/>
          <p:nvPr/>
        </p:nvSpPr>
        <p:spPr>
          <a:xfrm>
            <a:off x="548640" y="1920240"/>
            <a:ext cx="749808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8A8F9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Re-run this exact query in 90 days:</a:t>
            </a:r>
            <a:endParaRPr lang="en-US" sz="1800" dirty="0"/>
          </a:p>
        </p:txBody>
      </p:sp>
      <p:sp>
        <p:nvSpPr>
          <p:cNvPr id="8" name="Text 4"/>
          <p:cNvSpPr/>
          <p:nvPr/>
        </p:nvSpPr>
        <p:spPr>
          <a:xfrm>
            <a:off x="548640" y="2926080"/>
            <a:ext cx="7498080" cy="2286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spcAft>
                <a:spcPts val="1000"/>
              </a:spcAft>
              <a:buNone/>
            </a:pPr>
            <a:r>
              <a:rPr lang="en-US" sz="2000" dirty="0">
                <a:solidFill>
                  <a:srgbClr val="F4F3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Paired-board X/R air % should be </a:t>
            </a:r>
            <a:pPr indent="0" marL="0">
              <a:spcAft>
                <a:spcPts val="1000"/>
              </a:spcAft>
              <a:buNone/>
            </a:pPr>
            <a:r>
              <a:rPr lang="en-US" sz="2000" b="1" dirty="0">
                <a:solidFill>
                  <a:srgbClr val="7FBF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&gt; 0
</a:t>
            </a:r>
            <a:pPr indent="0" marL="0">
              <a:spcAft>
                <a:spcPts val="1000"/>
              </a:spcAft>
              <a:buNone/>
            </a:pPr>
            <a:r>
              <a:rPr lang="en-US" sz="2000" dirty="0">
                <a:solidFill>
                  <a:srgbClr val="F4F3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Overall air % climbing toward </a:t>
            </a:r>
            <a:pPr indent="0" marL="0">
              <a:spcAft>
                <a:spcPts val="1000"/>
              </a:spcAft>
              <a:buNone/>
            </a:pPr>
            <a:r>
              <a:rPr lang="en-US" sz="2000" b="1" dirty="0">
                <a:solidFill>
                  <a:srgbClr val="7FBF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25-30%
</a:t>
            </a:r>
            <a:pPr indent="0" marL="0">
              <a:spcAft>
                <a:spcPts val="1000"/>
              </a:spcAft>
              <a:buNone/>
            </a:pPr>
            <a:r>
              <a:rPr lang="en-US" sz="2000" dirty="0">
                <a:solidFill>
                  <a:srgbClr val="F4F3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BB-defense bb/100 should be </a:t>
            </a:r>
            <a:pPr indent="0" marL="0">
              <a:spcAft>
                <a:spcPts val="1000"/>
              </a:spcAft>
              <a:buNone/>
            </a:pPr>
            <a:r>
              <a:rPr lang="en-US" sz="2000" b="1" dirty="0">
                <a:solidFill>
                  <a:srgbClr val="7FBF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following</a:t>
            </a:r>
            <a:endParaRPr lang="en-US" sz="2000" dirty="0"/>
          </a:p>
        </p:txBody>
      </p:sp>
      <p:sp>
        <p:nvSpPr>
          <p:cNvPr id="9" name="Shape 5"/>
          <p:cNvSpPr/>
          <p:nvPr/>
        </p:nvSpPr>
        <p:spPr>
          <a:xfrm>
            <a:off x="548640" y="5943600"/>
            <a:ext cx="7498080" cy="640080"/>
          </a:xfrm>
          <a:prstGeom prst="rect">
            <a:avLst/>
          </a:prstGeom>
          <a:solidFill>
            <a:srgbClr val="141A14"/>
          </a:solidFill>
          <a:ln w="12700">
            <a:solidFill>
              <a:srgbClr val="7FBF6A"/>
            </a:solidFill>
            <a:prstDash val="solid"/>
          </a:ln>
        </p:spPr>
      </p:sp>
      <p:sp>
        <p:nvSpPr>
          <p:cNvPr id="10" name="Shape 6"/>
          <p:cNvSpPr/>
          <p:nvPr/>
        </p:nvSpPr>
        <p:spPr>
          <a:xfrm>
            <a:off x="548640" y="5943600"/>
            <a:ext cx="0" cy="640080"/>
          </a:xfrm>
          <a:prstGeom prst="line">
            <a:avLst/>
          </a:prstGeom>
          <a:noFill/>
          <a:ln w="38100">
            <a:solidFill>
              <a:srgbClr val="7FBF6A"/>
            </a:solidFill>
            <a:prstDash val="solid"/>
          </a:ln>
        </p:spPr>
      </p:sp>
      <p:sp>
        <p:nvSpPr>
          <p:cNvPr id="11" name="Text 7"/>
          <p:cNvSpPr/>
          <p:nvPr/>
        </p:nvSpPr>
        <p:spPr>
          <a:xfrm>
            <a:off x="685800" y="5989320"/>
            <a:ext cx="72237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4F3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Dieter: </a:t>
            </a:r>
            <a:pPr indent="0" marL="0">
              <a:buNone/>
            </a:pPr>
            <a:r>
              <a:rPr lang="en-US" sz="1200" i="1" dirty="0">
                <a:solidFill>
                  <a:srgbClr val="8A8F9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If the numbers do not move, the deprogramming did not take.</a:t>
            </a:r>
            <a:endParaRPr lang="en-US" sz="1200" dirty="0"/>
          </a:p>
        </p:txBody>
      </p:sp>
    </p:spTree>
  </p:cSld>
  <p:clrMapOvr>
    <a:masterClrMapping/>
  </p:clrMapOvr>
  <p:transition spd="med" advClick="0" advTm="31000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E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d:/tmp/clarity-deprogramming/deck-images/slide-18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E0F12">
              <a:alpha val="70000"/>
            </a:srgbClr>
          </a:solidFill>
          <a:ln/>
        </p:spPr>
      </p:sp>
      <p:sp>
        <p:nvSpPr>
          <p:cNvPr id="4" name="Text 1"/>
          <p:cNvSpPr/>
          <p:nvPr/>
        </p:nvSpPr>
        <p:spPr>
          <a:xfrm>
            <a:off x="548640" y="274320"/>
            <a:ext cx="914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400" kern="0" dirty="0">
                <a:solidFill>
                  <a:srgbClr val="8A8F9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</a:t>
            </a:r>
            <a:endParaRPr lang="en-US" sz="1100" dirty="0"/>
          </a:p>
        </p:txBody>
      </p:sp>
      <p:pic>
        <p:nvPicPr>
          <p:cNvPr id="4" name="Media 0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607040" y="228600"/>
            <a:ext cx="1371600" cy="640080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548640" y="1371600"/>
            <a:ext cx="7498080" cy="3200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0" b="1" dirty="0">
                <a:solidFill>
                  <a:srgbClr val="F4F3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Your range,</a:t>
            </a:r>
            <a:endParaRPr lang="en-US" sz="8000" dirty="0"/>
          </a:p>
          <a:p>
            <a:pPr indent="0" marL="0">
              <a:buNone/>
            </a:pPr>
            <a:r>
              <a:rPr lang="en-US" sz="8000" b="1" dirty="0">
                <a:solidFill>
                  <a:srgbClr val="F4F3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 your hand.</a:t>
            </a:r>
            <a:endParaRPr lang="en-US" sz="8000" dirty="0"/>
          </a:p>
        </p:txBody>
      </p:sp>
      <p:sp>
        <p:nvSpPr>
          <p:cNvPr id="7" name="Text 3"/>
          <p:cNvSpPr/>
          <p:nvPr/>
        </p:nvSpPr>
        <p:spPr>
          <a:xfrm>
            <a:off x="548640" y="4846320"/>
            <a:ext cx="749808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F4F3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Cards are private. Range is public.
</a:t>
            </a:r>
            <a:pPr indent="0" marL="0">
              <a:buNone/>
            </a:pPr>
            <a:r>
              <a:rPr lang="en-US" sz="1800" dirty="0">
                <a:solidFill>
                  <a:srgbClr val="8A8F9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Bluffs are how you keep the range honest.</a:t>
            </a:r>
            <a:endParaRPr lang="en-US" sz="1800" dirty="0"/>
          </a:p>
        </p:txBody>
      </p:sp>
      <p:sp>
        <p:nvSpPr>
          <p:cNvPr id="8" name="Shape 4"/>
          <p:cNvSpPr/>
          <p:nvPr/>
        </p:nvSpPr>
        <p:spPr>
          <a:xfrm>
            <a:off x="548640" y="5943600"/>
            <a:ext cx="7498080" cy="640080"/>
          </a:xfrm>
          <a:prstGeom prst="rect">
            <a:avLst/>
          </a:prstGeom>
          <a:solidFill>
            <a:srgbClr val="141A14"/>
          </a:solidFill>
          <a:ln w="12700">
            <a:solidFill>
              <a:srgbClr val="7FBF6A"/>
            </a:solidFill>
            <a:prstDash val="solid"/>
          </a:ln>
        </p:spPr>
      </p:sp>
      <p:sp>
        <p:nvSpPr>
          <p:cNvPr id="9" name="Shape 5"/>
          <p:cNvSpPr/>
          <p:nvPr/>
        </p:nvSpPr>
        <p:spPr>
          <a:xfrm>
            <a:off x="548640" y="5943600"/>
            <a:ext cx="0" cy="640080"/>
          </a:xfrm>
          <a:prstGeom prst="line">
            <a:avLst/>
          </a:prstGeom>
          <a:noFill/>
          <a:ln w="38100">
            <a:solidFill>
              <a:srgbClr val="7FBF6A"/>
            </a:solidFill>
            <a:prstDash val="solid"/>
          </a:ln>
        </p:spPr>
      </p:sp>
      <p:sp>
        <p:nvSpPr>
          <p:cNvPr id="10" name="Text 6"/>
          <p:cNvSpPr/>
          <p:nvPr/>
        </p:nvSpPr>
        <p:spPr>
          <a:xfrm>
            <a:off x="685800" y="5989320"/>
            <a:ext cx="72237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4F3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Dieter: </a:t>
            </a:r>
            <a:pPr indent="0" marL="0">
              <a:buNone/>
            </a:pPr>
            <a:r>
              <a:rPr lang="en-US" sz="1200" i="1" dirty="0">
                <a:solidFill>
                  <a:srgbClr val="8A8F9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Marketing pays for sales. Bluffs pay for value.</a:t>
            </a:r>
            <a:endParaRPr lang="en-US" sz="1200" dirty="0"/>
          </a:p>
        </p:txBody>
      </p:sp>
    </p:spTree>
  </p:cSld>
  <p:clrMapOvr>
    <a:masterClrMapping/>
  </p:clrMapOvr>
  <p:transition spd="med" advClick="0" advTm="32000">
    <p:fade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18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You Have No Bluff Plan — A Receipts Tour</dc:title>
  <dc:subject>Deprogramming · Episode</dc:subject>
  <dc:creator>ClarityPoker</dc:creator>
  <cp:lastModifiedBy>ClarityPoker</cp:lastModifiedBy>
  <cp:revision>1</cp:revision>
  <dcterms:created xsi:type="dcterms:W3CDTF">2026-05-27T00:10:44Z</dcterms:created>
  <dcterms:modified xsi:type="dcterms:W3CDTF">2026-05-27T00:10:44Z</dcterms:modified>
</cp:coreProperties>
</file>