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6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14884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5400" b="1" i="0">
                <a:solidFill>
                  <a:srgbClr val="ECECEE"/>
                </a:solidFill>
                <a:latin typeface="Segoe UI"/>
              </a:rPr>
              <a:t>Ranges Without Charts</a:t>
            </a:r>
          </a:p>
          <a:p>
            <a:pPr algn="l">
              <a:spcAft>
                <a:spcPts val="600"/>
              </a:spcAft>
            </a:pPr>
            <a:r>
              <a:rPr sz="2600" b="0" i="0">
                <a:solidFill>
                  <a:srgbClr val="2F81F7"/>
                </a:solidFill>
                <a:latin typeface="Segoe UI"/>
              </a:rPr>
              <a:t>How to calculate your hand at the table</a:t>
            </a:r>
          </a:p>
          <a:p>
            <a:pPr algn="l">
              <a:spcAft>
                <a:spcPts val="200"/>
              </a:spcAft>
            </a:pPr>
            <a:r>
              <a:rPr sz="1700" b="0" i="1">
                <a:solidFill>
                  <a:srgbClr val="9AB0C0"/>
                </a:solidFill>
                <a:latin typeface="Segoe UI"/>
              </a:rPr>
              <a:t>Foundational Lesson 1  ·  facing a raise, a flat, and a squeeze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063240"/>
            <a:ext cx="3108960" cy="64008"/>
          </a:xfrm>
          <a:prstGeom prst="rect">
            <a:avLst/>
          </a:prstGeom>
          <a:solidFill>
            <a:srgbClr val="FFD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Why this matters — a real leak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Your own hands, June, 30bb+  ·  hands folded when it was your turn to open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15642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How often you fold a hand you're supposed to OPEN, by seat:</a:t>
            </a:r>
          </a:p>
          <a:p>
            <a:pPr lvl="1" algn="l">
              <a:spcAft>
                <a:spcPts val="14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EP  —  3%   (clean: folding tight early is correct)</a:t>
            </a:r>
          </a:p>
          <a:p>
            <a:pPr lvl="1" algn="l">
              <a:spcAft>
                <a:spcPts val="14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MP  —  7%</a:t>
            </a:r>
          </a:p>
          <a:p>
            <a:pPr lvl="1" algn="l">
              <a:spcAft>
                <a:spcPts val="1400"/>
              </a:spcAft>
            </a:pPr>
            <a:r>
              <a:rPr sz="1800" b="0" i="0">
                <a:solidFill>
                  <a:srgbClr val="FFD400"/>
                </a:solidFill>
                <a:latin typeface="Segoe UI"/>
              </a:rPr>
              <a:t>   – CO  —  18%</a:t>
            </a:r>
          </a:p>
          <a:p>
            <a:pPr lvl="1" algn="l">
              <a:spcAft>
                <a:spcPts val="1400"/>
              </a:spcAft>
            </a:pPr>
            <a:r>
              <a:rPr sz="1800" b="1" i="0">
                <a:solidFill>
                  <a:srgbClr val="D2322D"/>
                </a:solidFill>
                <a:latin typeface="Segoe UI"/>
              </a:rPr>
              <a:t>   – BTN —  23%   ← the leak: nearly 1 in 4 openers thrown away</a:t>
            </a:r>
          </a:p>
          <a:p>
            <a:pPr algn="l">
              <a:spcAft>
                <a:spcPts val="14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The pattern: the leak GROWS toward the button — exactly where stealing pays most.</a:t>
            </a:r>
          </a:p>
          <a:p>
            <a:pPr lvl="1" algn="l">
              <a:spcAft>
                <a:spcPts val="14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You've read the charts. The charts didn't fix it.</a:t>
            </a:r>
          </a:p>
          <a:p>
            <a:pPr lvl="1" algn="l">
              <a:spcAft>
                <a:spcPts val="1400"/>
              </a:spcAft>
            </a:pPr>
            <a:r>
              <a:rPr sz="1800" b="1" i="0">
                <a:solidFill>
                  <a:srgbClr val="2F81F7"/>
                </a:solidFill>
                <a:latin typeface="Segoe UI"/>
              </a:rPr>
              <a:t>   – A method you can run at the table will.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The one idea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Everything else hangs off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120" y="1419836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9728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Every voluntary action narrows AND strengthens the range.</a:t>
            </a:r>
          </a:p>
          <a:p>
            <a:pPr lvl="1" algn="l">
              <a:spcAft>
                <a:spcPts val="16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The OPENER holds the widest, weakest-average range at the table.</a:t>
            </a:r>
          </a:p>
          <a:p>
            <a:pPr lvl="1" algn="l">
              <a:spcAft>
                <a:spcPts val="16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Anyone who continues — call or raise — is choosing a subset of their range.</a:t>
            </a:r>
          </a:p>
          <a:p>
            <a:pPr lvl="1" algn="l">
              <a:spcAft>
                <a:spcPts val="1600"/>
              </a:spcAft>
            </a:pPr>
            <a:r>
              <a:rPr sz="1800" b="1" i="0">
                <a:solidFill>
                  <a:srgbClr val="FFD400"/>
                </a:solidFill>
                <a:latin typeface="Segoe UI"/>
              </a:rPr>
              <a:t>   – So a continuer is ALWAYS stronger on average than the opener.</a:t>
            </a:r>
          </a:p>
          <a:p>
            <a:pPr algn="l">
              <a:spcAft>
                <a:spcPts val="16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That is your leverage: when you continue behind an opener, your hand quality</a:t>
            </a:r>
          </a:p>
          <a:p>
            <a:pPr lvl="1" algn="l">
              <a:spcAft>
                <a:spcPts val="1600"/>
              </a:spcAft>
            </a:pPr>
            <a:r>
              <a:rPr sz="1800" b="0" i="0">
                <a:solidFill>
                  <a:srgbClr val="ECECEE"/>
                </a:solidFill>
                <a:latin typeface="Segoe UI"/>
              </a:rPr>
              <a:t>   – beats his by default. You just have to know how much, and with which hands.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A call is a capped middle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The single most useful read in poker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120" y="1302391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81231"/>
            <a:ext cx="10972800" cy="4380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300"/>
              </a:spcAft>
            </a:pPr>
            <a:r>
              <a:rPr sz="2000" b="1" i="0" dirty="0">
                <a:solidFill>
                  <a:srgbClr val="ECECEE"/>
                </a:solidFill>
                <a:latin typeface="Segoe UI"/>
              </a:rPr>
              <a:t>▸ When a player just CALLS (doesn't 3-bet), they sell off two ends:</a:t>
            </a:r>
          </a:p>
          <a:p>
            <a:pPr lvl="1" algn="l">
              <a:spcAft>
                <a:spcPts val="1300"/>
              </a:spcAft>
            </a:pPr>
            <a:r>
              <a:rPr sz="1800" b="0" i="0" dirty="0">
                <a:solidFill>
                  <a:srgbClr val="9AB0C0"/>
                </a:solidFill>
                <a:latin typeface="Segoe UI"/>
              </a:rPr>
              <a:t>   – the TOP — premium hands would have 3-bet</a:t>
            </a:r>
          </a:p>
          <a:p>
            <a:pPr lvl="1" algn="l">
              <a:spcAft>
                <a:spcPts val="1300"/>
              </a:spcAft>
            </a:pPr>
            <a:r>
              <a:rPr sz="1800" b="0" i="0" dirty="0">
                <a:solidFill>
                  <a:srgbClr val="9AB0C0"/>
                </a:solidFill>
                <a:latin typeface="Segoe UI"/>
              </a:rPr>
              <a:t>   – the BOTTOM — junk would have folded</a:t>
            </a:r>
          </a:p>
          <a:p>
            <a:pPr algn="l">
              <a:spcAft>
                <a:spcPts val="1300"/>
              </a:spcAft>
            </a:pPr>
            <a:r>
              <a:rPr sz="2000" b="1" i="0" dirty="0">
                <a:solidFill>
                  <a:srgbClr val="FFD400"/>
                </a:solidFill>
                <a:latin typeface="Segoe UI"/>
              </a:rPr>
              <a:t>▸ What's left is a dense MIDDLE — lots of good hands, but no nuts.</a:t>
            </a:r>
          </a:p>
          <a:p>
            <a:pPr lvl="1" algn="l">
              <a:spcAft>
                <a:spcPts val="1300"/>
              </a:spcAft>
            </a:pPr>
            <a:r>
              <a:rPr sz="1800" b="0" i="0" dirty="0">
                <a:solidFill>
                  <a:srgbClr val="5D9CEC"/>
                </a:solidFill>
                <a:latin typeface="Segoe UI"/>
              </a:rPr>
              <a:t>   – Leverage: they have more strong hands per square inch than the opener.</a:t>
            </a:r>
          </a:p>
          <a:p>
            <a:pPr lvl="1" algn="l">
              <a:spcAft>
                <a:spcPts val="1300"/>
              </a:spcAft>
            </a:pPr>
            <a:r>
              <a:rPr sz="1800" b="0" i="0" dirty="0">
                <a:solidFill>
                  <a:srgbClr val="D2322D"/>
                </a:solidFill>
                <a:latin typeface="Segoe UI"/>
              </a:rPr>
              <a:t>   – Vulnerability: they can't have the nuts — so they can be blown off the top.</a:t>
            </a:r>
          </a:p>
          <a:p>
            <a:pPr algn="l">
              <a:spcAft>
                <a:spcPts val="1300"/>
              </a:spcAft>
            </a:pPr>
            <a:r>
              <a:rPr sz="2000" b="1" i="0" dirty="0">
                <a:solidFill>
                  <a:srgbClr val="ECECEE"/>
                </a:solidFill>
                <a:latin typeface="Segoe UI"/>
              </a:rPr>
              <a:t>▸ Hold both at once. It's why a caller has flop power AND why a squeeze works.</a:t>
            </a:r>
            <a:endParaRPr lang="en-US" sz="2000" b="1" i="0" dirty="0">
              <a:solidFill>
                <a:srgbClr val="ECECEE"/>
              </a:solidFill>
              <a:latin typeface="Segoe UI"/>
            </a:endParaRPr>
          </a:p>
          <a:p>
            <a:pPr algn="l">
              <a:spcAft>
                <a:spcPts val="1300"/>
              </a:spcAft>
            </a:pPr>
            <a:endParaRPr lang="en-US" sz="2000" b="1" dirty="0">
              <a:solidFill>
                <a:srgbClr val="ECECEE"/>
              </a:solidFill>
              <a:latin typeface="Segoe UI"/>
            </a:endParaRPr>
          </a:p>
          <a:p>
            <a:pPr algn="l">
              <a:spcAft>
                <a:spcPts val="1300"/>
              </a:spcAft>
            </a:pPr>
            <a:r>
              <a:rPr lang="en-US" sz="2000" b="1" i="0" dirty="0">
                <a:solidFill>
                  <a:srgbClr val="ECECEE"/>
                </a:solidFill>
                <a:latin typeface="Segoe UI"/>
              </a:rPr>
              <a:t>Imagine the toy game, RFI could have Ace, king or Queen.  The caller is almost forced to have the King.  </a:t>
            </a:r>
            <a:r>
              <a:rPr lang="en-US" sz="2000" b="1" dirty="0">
                <a:solidFill>
                  <a:srgbClr val="ECECEE"/>
                </a:solidFill>
                <a:latin typeface="Segoe UI"/>
              </a:rPr>
              <a:t>The squeeze attacks the flat and takes the top hands from the RFI.</a:t>
            </a:r>
            <a:endParaRPr sz="2000" b="1" i="0" dirty="0">
              <a:solidFill>
                <a:srgbClr val="ECECEE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The four zones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Sort by ROLE, not by rank — this is the picture you carry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072" y="1335024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160020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AA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60020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AKs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160020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AQs</a:t>
            </a:r>
          </a:p>
        </p:txBody>
      </p:sp>
      <p:sp>
        <p:nvSpPr>
          <p:cNvPr id="8" name="Rectangle 7"/>
          <p:cNvSpPr/>
          <p:nvPr/>
        </p:nvSpPr>
        <p:spPr>
          <a:xfrm>
            <a:off x="1645920" y="160020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AJs</a:t>
            </a:r>
          </a:p>
        </p:txBody>
      </p:sp>
      <p:sp>
        <p:nvSpPr>
          <p:cNvPr id="9" name="Rectangle 8"/>
          <p:cNvSpPr/>
          <p:nvPr/>
        </p:nvSpPr>
        <p:spPr>
          <a:xfrm>
            <a:off x="2011680" y="16002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7440" y="16002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A9s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3200" y="16002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A8s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08960" y="16002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A7s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74720" y="16002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A6s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40480" y="1600200"/>
            <a:ext cx="365760" cy="365760"/>
          </a:xfrm>
          <a:prstGeom prst="rect">
            <a:avLst/>
          </a:prstGeom>
          <a:solidFill>
            <a:srgbClr val="F0A514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A5s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6240" y="1600200"/>
            <a:ext cx="365760" cy="365760"/>
          </a:xfrm>
          <a:prstGeom prst="rect">
            <a:avLst/>
          </a:prstGeom>
          <a:solidFill>
            <a:srgbClr val="F0A514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A4s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1600200"/>
            <a:ext cx="365760" cy="365760"/>
          </a:xfrm>
          <a:prstGeom prst="rect">
            <a:avLst/>
          </a:prstGeom>
          <a:solidFill>
            <a:srgbClr val="F0A514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A3s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37760" y="1600200"/>
            <a:ext cx="365760" cy="365760"/>
          </a:xfrm>
          <a:prstGeom prst="rect">
            <a:avLst/>
          </a:prstGeom>
          <a:solidFill>
            <a:srgbClr val="F0A514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A2s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196596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AKo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196596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80160" y="19659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KQs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45920" y="19659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KJs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19659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19659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K9s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0" y="19659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K8s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08960" y="19659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K7s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74720" y="19659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K6s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40480" y="19659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K5s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6240" y="19659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K4s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0" y="19659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K3s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37760" y="19659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K2s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233172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AQo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233172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KQo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280160" y="233172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QQ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5920" y="233172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QJs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11680" y="233172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QTs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77440" y="233172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Q9s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Q8s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10896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Q7s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7472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Q6s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4048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Q5s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20624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Q4s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7200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Q3s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937760" y="23317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Q2s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8640" y="269748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AJo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14400" y="269748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KJo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80160" y="269748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QJo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45920" y="2697480"/>
            <a:ext cx="365760" cy="365760"/>
          </a:xfrm>
          <a:prstGeom prst="rect">
            <a:avLst/>
          </a:prstGeom>
          <a:solidFill>
            <a:srgbClr val="8E44A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JJ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1680" y="269748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JTs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77440" y="269748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J9s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4320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J8s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0896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J7s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47472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J6s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84048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J5s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20624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J4s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J3s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937760" y="26974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J2s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3063240"/>
            <a:ext cx="365760" cy="365760"/>
          </a:xfrm>
          <a:prstGeom prst="rect">
            <a:avLst/>
          </a:prstGeom>
          <a:solidFill>
            <a:srgbClr val="5D9CEC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ATo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1440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KTo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28016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QTo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64592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JTo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11680" y="306324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377440" y="306324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T9s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743200" y="306324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T8s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10896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T7s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47472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T6s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4048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T5s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20624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T4s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57200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T3s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37760" y="30632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T2s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4864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A9o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1440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K9o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28016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Q9o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64592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J9o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01168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T9o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77440" y="34290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99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743200" y="342900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98s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10896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97s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47472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96s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84048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95s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20624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94s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57200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93s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937760" y="34290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92s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4864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A8o</a:t>
            </a:r>
          </a:p>
        </p:txBody>
      </p:sp>
      <p:sp>
        <p:nvSpPr>
          <p:cNvPr id="84" name="Rectangle 83"/>
          <p:cNvSpPr/>
          <p:nvPr/>
        </p:nvSpPr>
        <p:spPr>
          <a:xfrm>
            <a:off x="91440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K8o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28016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Q8o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64592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J8o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01168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T8o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7744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98o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743200" y="379476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88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10896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87s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47472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86s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84048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85s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20624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84s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57200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83s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937760" y="37947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82s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4864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A7o</a:t>
            </a:r>
          </a:p>
        </p:txBody>
      </p:sp>
      <p:sp>
        <p:nvSpPr>
          <p:cNvPr id="97" name="Rectangle 96"/>
          <p:cNvSpPr/>
          <p:nvPr/>
        </p:nvSpPr>
        <p:spPr>
          <a:xfrm>
            <a:off x="91440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K7o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28016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Q7o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64592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J7o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01168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T7o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37744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97o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274320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87o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108960" y="416052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77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47472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76s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84048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75s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20624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74s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457200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73s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937760" y="41605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72s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4864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A6o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91440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K6o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128016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Q6o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164592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J6o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01168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T6o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237744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96o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74320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86o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10896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76o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474720" y="452628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66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384048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65s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20624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64s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457200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63s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937760" y="452628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62s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54864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A5o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91440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K5o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128016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Q5o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164592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J5o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201168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T5o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237744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95o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274320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85o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310896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75o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347472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65o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3840480" y="4892040"/>
            <a:ext cx="365760" cy="365760"/>
          </a:xfrm>
          <a:prstGeom prst="rect">
            <a:avLst/>
          </a:prstGeom>
          <a:solidFill>
            <a:srgbClr val="D2322D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55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420624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54s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457200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53s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4937760" y="489204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52s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54864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A4o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91440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K4o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128016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Q4o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64592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J4o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201168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T4o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237744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94o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74320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84o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10896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74o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47472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64o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384048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54o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420624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44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457200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43s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4937760" y="525780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42s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54864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A3o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91440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K3o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8016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Q3o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164592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J3o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201168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T3o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237744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93o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274320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83o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310896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73o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347472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63o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384048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53o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420624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43o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457200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33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4937760" y="562356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32s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54864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A2o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91440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K2o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128016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Q2o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164592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J2o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01168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T2o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237744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92o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274320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82o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310896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72o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347472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62o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384048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52o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420624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42o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457200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32o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4937760" y="5989320"/>
            <a:ext cx="365760" cy="365760"/>
          </a:xfrm>
          <a:prstGeom prst="rect">
            <a:avLst/>
          </a:prstGeom>
          <a:solidFill>
            <a:srgbClr val="24262E"/>
          </a:solidFill>
          <a:ln w="9525">
            <a:solidFill>
              <a:srgbClr val="1012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650">
                <a:solidFill>
                  <a:srgbClr val="ECECEE"/>
                </a:solidFill>
                <a:latin typeface="Segoe UI"/>
              </a:rPr>
              <a:t>22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5577840" y="1828800"/>
            <a:ext cx="365760" cy="365760"/>
          </a:xfrm>
          <a:prstGeom prst="rect">
            <a:avLst/>
          </a:prstGeom>
          <a:solidFill>
            <a:srgbClr val="8E44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TextBox 174"/>
          <p:cNvSpPr txBox="1"/>
          <p:nvPr/>
        </p:nvSpPr>
        <p:spPr>
          <a:xfrm>
            <a:off x="6080760" y="1773936"/>
            <a:ext cx="5760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8E44AD"/>
                </a:solidFill>
                <a:latin typeface="Segoe UI"/>
              </a:rPr>
              <a:t>VALUE</a:t>
            </a:r>
          </a:p>
          <a:p>
            <a:pPr algn="l">
              <a:spcAft>
                <a:spcPts val="0"/>
              </a:spcAft>
            </a:pPr>
            <a:r>
              <a:rPr sz="1300" b="0" i="1">
                <a:solidFill>
                  <a:srgbClr val="9AB0C0"/>
                </a:solidFill>
                <a:latin typeface="Segoe UI"/>
              </a:rPr>
              <a:t>get it in / 3-bet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5577840" y="2606040"/>
            <a:ext cx="365760" cy="365760"/>
          </a:xfrm>
          <a:prstGeom prst="rect">
            <a:avLst/>
          </a:prstGeom>
          <a:solidFill>
            <a:srgbClr val="D23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7" name="TextBox 176"/>
          <p:cNvSpPr txBox="1"/>
          <p:nvPr/>
        </p:nvSpPr>
        <p:spPr>
          <a:xfrm>
            <a:off x="6080760" y="2551176"/>
            <a:ext cx="5760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D2322D"/>
                </a:solidFill>
                <a:latin typeface="Segoe UI"/>
              </a:rPr>
              <a:t>REALIZE</a:t>
            </a:r>
          </a:p>
          <a:p>
            <a:pPr algn="l">
              <a:spcAft>
                <a:spcPts val="0"/>
              </a:spcAft>
            </a:pPr>
            <a:r>
              <a:rPr sz="1300" b="0" i="1">
                <a:solidFill>
                  <a:srgbClr val="9AB0C0"/>
                </a:solidFill>
                <a:latin typeface="Segoe UI"/>
              </a:rPr>
              <a:t>suited body — flat, see flops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5577840" y="3383280"/>
            <a:ext cx="365760" cy="365760"/>
          </a:xfrm>
          <a:prstGeom prst="rect">
            <a:avLst/>
          </a:prstGeom>
          <a:solidFill>
            <a:srgbClr val="5D9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9" name="TextBox 178"/>
          <p:cNvSpPr txBox="1"/>
          <p:nvPr/>
        </p:nvSpPr>
        <p:spPr>
          <a:xfrm>
            <a:off x="6080760" y="3328415"/>
            <a:ext cx="5760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5D9CEC"/>
                </a:solidFill>
                <a:latin typeface="Segoe UI"/>
              </a:rPr>
              <a:t>BLUFF</a:t>
            </a:r>
          </a:p>
          <a:p>
            <a:pPr algn="l">
              <a:spcAft>
                <a:spcPts val="0"/>
              </a:spcAft>
            </a:pPr>
            <a:r>
              <a:rPr sz="1300" b="0" i="1">
                <a:solidFill>
                  <a:srgbClr val="9AB0C0"/>
                </a:solidFill>
                <a:latin typeface="Segoe UI"/>
              </a:rPr>
              <a:t>offsuit broadways — pressure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5577840" y="4160520"/>
            <a:ext cx="365760" cy="365760"/>
          </a:xfrm>
          <a:prstGeom prst="rect">
            <a:avLst/>
          </a:prstGeom>
          <a:solidFill>
            <a:srgbClr val="F0A5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" name="TextBox 180"/>
          <p:cNvSpPr txBox="1"/>
          <p:nvPr/>
        </p:nvSpPr>
        <p:spPr>
          <a:xfrm>
            <a:off x="6080760" y="4105656"/>
            <a:ext cx="5760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F0A514"/>
                </a:solidFill>
                <a:latin typeface="Segoe UI"/>
              </a:rPr>
              <a:t>AMBUSH</a:t>
            </a:r>
          </a:p>
          <a:p>
            <a:pPr algn="l">
              <a:spcAft>
                <a:spcPts val="0"/>
              </a:spcAft>
            </a:pPr>
            <a:r>
              <a:rPr sz="1300" b="0" i="1">
                <a:solidFill>
                  <a:srgbClr val="9AB0C0"/>
                </a:solidFill>
                <a:latin typeface="Segoe UI"/>
              </a:rPr>
              <a:t>nut-blocker aces — trap / 3-bet bluff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5577840" y="5212080"/>
            <a:ext cx="6309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9AB0C0"/>
                </a:solidFill>
                <a:latin typeface="Segoe UI"/>
              </a:rPr>
              <a:t>Position is the cue too: value top-left, bluff below it, ambush top-right, realize the body.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Width = half, then slide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Read ONE number: how wide did the opener come in?  (solver, 40bb)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072" y="1143000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691640"/>
          <a:ext cx="283464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451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ECECEE"/>
                          </a:solidFill>
                          <a:latin typeface="Segoe UI"/>
                        </a:rPr>
                        <a:t>Seat</a:t>
                      </a:r>
                    </a:p>
                  </a:txBody>
                  <a:tcPr anchor="ctr">
                    <a:solidFill>
                      <a:srgbClr val="2F8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ECECEE"/>
                          </a:solidFill>
                          <a:latin typeface="Segoe UI"/>
                        </a:rPr>
                        <a:t>Opens</a:t>
                      </a:r>
                    </a:p>
                  </a:txBody>
                  <a:tcPr anchor="ctr">
                    <a:solidFill>
                      <a:srgbClr val="2F8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CECEE"/>
                          </a:solidFill>
                          <a:latin typeface="Segoe UI"/>
                        </a:rPr>
                        <a:t>EP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ECECEE"/>
                          </a:solidFill>
                          <a:latin typeface="Segoe UI"/>
                        </a:rPr>
                        <a:t>18%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CECEE"/>
                          </a:solidFill>
                          <a:latin typeface="Segoe UI"/>
                        </a:rPr>
                        <a:t>MP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ECECEE"/>
                          </a:solidFill>
                          <a:latin typeface="Segoe UI"/>
                        </a:rPr>
                        <a:t>25%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CECEE"/>
                          </a:solidFill>
                          <a:latin typeface="Segoe UI"/>
                        </a:rPr>
                        <a:t>HJ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ECECEE"/>
                          </a:solidFill>
                          <a:latin typeface="Segoe UI"/>
                        </a:rPr>
                        <a:t>27%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CECEE"/>
                          </a:solidFill>
                          <a:latin typeface="Segoe UI"/>
                        </a:rPr>
                        <a:t>CO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ECECEE"/>
                          </a:solidFill>
                          <a:latin typeface="Segoe UI"/>
                        </a:rPr>
                        <a:t>37%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CECEE"/>
                          </a:solidFill>
                          <a:latin typeface="Segoe UI"/>
                        </a:rPr>
                        <a:t>BTN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ECECEE"/>
                          </a:solidFill>
                          <a:latin typeface="Segoe UI"/>
                        </a:rPr>
                        <a:t>51%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454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CECEE"/>
                          </a:solidFill>
                          <a:latin typeface="Segoe UI"/>
                        </a:rPr>
                        <a:t>SB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ECECEE"/>
                          </a:solidFill>
                          <a:latin typeface="Segoe UI"/>
                        </a:rPr>
                        <a:t>35%</a:t>
                      </a:r>
                    </a:p>
                  </a:txBody>
                  <a:tcPr anchor="ctr">
                    <a:solidFill>
                      <a:srgbClr val="24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31920" y="1737360"/>
            <a:ext cx="77724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300"/>
              </a:spcAft>
            </a:pPr>
            <a:r>
              <a:rPr sz="1800" b="1" i="0">
                <a:solidFill>
                  <a:srgbClr val="ECECEE"/>
                </a:solidFill>
                <a:latin typeface="Segoe UI"/>
              </a:rPr>
              <a:t>▸ Then continue about HALF his width — and slide with position:</a:t>
            </a:r>
          </a:p>
          <a:p>
            <a:pPr lvl="1" algn="l">
              <a:spcAft>
                <a:spcPts val="1300"/>
              </a:spcAft>
            </a:pPr>
            <a:r>
              <a:rPr sz="1600" b="0" i="0">
                <a:solidFill>
                  <a:srgbClr val="9AB0C0"/>
                </a:solidFill>
                <a:latin typeface="Segoe UI"/>
              </a:rPr>
              <a:t>   – Right behind him:  ~half   (solver: 52% of his range)</a:t>
            </a:r>
          </a:p>
          <a:p>
            <a:pPr lvl="1" algn="l">
              <a:spcAft>
                <a:spcPts val="1300"/>
              </a:spcAft>
            </a:pPr>
            <a:r>
              <a:rPr sz="1600" b="0" i="0">
                <a:solidFill>
                  <a:srgbClr val="9AB0C0"/>
                </a:solidFill>
                <a:latin typeface="Segoe UI"/>
              </a:rPr>
              <a:t>   – Middle seats:  ~80–90%</a:t>
            </a:r>
          </a:p>
          <a:p>
            <a:pPr lvl="1" algn="l">
              <a:spcAft>
                <a:spcPts val="1300"/>
              </a:spcAft>
            </a:pPr>
            <a:r>
              <a:rPr sz="1600" b="1" i="0">
                <a:solidFill>
                  <a:srgbClr val="FFD400"/>
                </a:solidFill>
                <a:latin typeface="Segoe UI"/>
              </a:rPr>
              <a:t>   – On the button:  120% — WIDER than he opened (position pays)</a:t>
            </a:r>
          </a:p>
          <a:p>
            <a:pPr algn="l">
              <a:spcAft>
                <a:spcPts val="1300"/>
              </a:spcAft>
            </a:pPr>
            <a:r>
              <a:rPr sz="1800" b="1" i="0">
                <a:solidFill>
                  <a:srgbClr val="5D9CEC"/>
                </a:solidFill>
                <a:latin typeface="Segoe UI"/>
              </a:rPr>
              <a:t>▸ Early, your edge is a STRONGER range. Late, your edge is POSITION.</a:t>
            </a:r>
          </a:p>
          <a:p>
            <a:pPr algn="l">
              <a:spcAft>
                <a:spcPts val="1300"/>
              </a:spcAft>
            </a:pPr>
            <a:r>
              <a:rPr sz="1800" b="1" i="0">
                <a:solidFill>
                  <a:srgbClr val="9AB0C0"/>
                </a:solidFill>
                <a:latin typeface="Segoe UI"/>
              </a:rPr>
              <a:t>▸ Blinds: price widens you more — but stay 3-bet-or-fold out of position.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The squeeze — the sandwich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The messiest spot has the SIMPLEST rule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94669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3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A raise AND a caller in front of you. Picture the two ranges:</a:t>
            </a:r>
          </a:p>
          <a:p>
            <a:pPr lvl="1" algn="l">
              <a:spcAft>
                <a:spcPts val="13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Opener  =  WIDE but uncapped (can still have aces)</a:t>
            </a:r>
          </a:p>
          <a:p>
            <a:pPr lvl="1" algn="l">
              <a:spcAft>
                <a:spcPts val="13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Caller  =  a capped MIDDLE (dense, no nuts, no trash)</a:t>
            </a:r>
          </a:p>
          <a:p>
            <a:pPr algn="l">
              <a:spcAft>
                <a:spcPts val="13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Your value squeeze must beat BOTH — and because it has to beat an uncapped</a:t>
            </a:r>
          </a:p>
          <a:p>
            <a:pPr lvl="1" algn="l">
              <a:spcAft>
                <a:spcPts val="1300"/>
              </a:spcAft>
            </a:pPr>
            <a:r>
              <a:rPr sz="1800" b="1" i="0">
                <a:solidFill>
                  <a:srgbClr val="FFD400"/>
                </a:solidFill>
                <a:latin typeface="Segoe UI"/>
              </a:rPr>
              <a:t>   – opener from ANY seat, the value core barely changes seat to seat.</a:t>
            </a:r>
          </a:p>
          <a:p>
            <a:pPr lvl="1" algn="l">
              <a:spcAft>
                <a:spcPts val="1300"/>
              </a:spcAft>
            </a:pPr>
            <a:r>
              <a:rPr sz="1800" b="1" i="0">
                <a:solidFill>
                  <a:srgbClr val="8E44AD"/>
                </a:solidFill>
                <a:latin typeface="Segoe UI"/>
              </a:rPr>
              <a:t>   – The gift: memorize it once, use it everywhere → Value + top of Ambush.</a:t>
            </a:r>
          </a:p>
          <a:p>
            <a:pPr lvl="1" algn="l">
              <a:spcAft>
                <a:spcPts val="13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Flat almost nothing. Turn up the bluffs only as the opener gets wider.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" y="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The squeeze range — shown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One grid, shaded by how many opening seats squeeze each hand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072" y="1335024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TextBox 173"/>
          <p:cNvSpPr txBox="1"/>
          <p:nvPr/>
        </p:nvSpPr>
        <p:spPr>
          <a:xfrm>
            <a:off x="5623560" y="1691640"/>
            <a:ext cx="6309360" cy="2174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 dirty="0">
                <a:solidFill>
                  <a:srgbClr val="FFD400"/>
                </a:solidFill>
                <a:latin typeface="Segoe UI"/>
              </a:rPr>
              <a:t>It barely moves.</a:t>
            </a:r>
          </a:p>
          <a:p>
            <a:pPr algn="l">
              <a:spcAft>
                <a:spcPts val="1000"/>
              </a:spcAft>
            </a:pPr>
            <a:r>
              <a:rPr sz="1500" b="0" i="0" dirty="0">
                <a:solidFill>
                  <a:srgbClr val="9AB0C0"/>
                </a:solidFill>
                <a:latin typeface="Segoe UI"/>
              </a:rPr>
              <a:t>LJ and HJ are IDENTICAL — same hands, exactly.</a:t>
            </a:r>
          </a:p>
          <a:p>
            <a:pPr algn="l">
              <a:spcAft>
                <a:spcPts val="1000"/>
              </a:spcAft>
            </a:pPr>
            <a:r>
              <a:rPr sz="1500" b="0" i="0" dirty="0">
                <a:solidFill>
                  <a:srgbClr val="9AB0C0"/>
                </a:solidFill>
                <a:latin typeface="Segoe UI"/>
              </a:rPr>
              <a:t>LJ → BTN shift by only a card or two.</a:t>
            </a:r>
          </a:p>
          <a:p>
            <a:pPr algn="l">
              <a:spcAft>
                <a:spcPts val="1000"/>
              </a:spcAft>
            </a:pPr>
            <a:r>
              <a:rPr sz="1500" b="0" i="0" dirty="0">
                <a:solidFill>
                  <a:srgbClr val="9AB0C0"/>
                </a:solidFill>
                <a:latin typeface="Segoe UI"/>
              </a:rPr>
              <a:t>Only the blinds widen — price + closing action,</a:t>
            </a:r>
          </a:p>
          <a:p>
            <a:pPr algn="l">
              <a:spcAft>
                <a:spcPts val="1000"/>
              </a:spcAft>
            </a:pPr>
            <a:r>
              <a:rPr sz="1500" b="0" i="0" dirty="0">
                <a:solidFill>
                  <a:srgbClr val="9AB0C0"/>
                </a:solidFill>
                <a:latin typeface="Segoe UI"/>
              </a:rPr>
              <a:t>the same exception you've seen all lesson.</a:t>
            </a:r>
          </a:p>
          <a:p>
            <a:pPr algn="l">
              <a:spcAft>
                <a:spcPts val="1000"/>
              </a:spcAft>
            </a:pPr>
            <a:r>
              <a:rPr sz="1500" b="1" i="0" dirty="0">
                <a:solidFill>
                  <a:srgbClr val="2F81F7"/>
                </a:solidFill>
                <a:latin typeface="Segoe UI"/>
              </a:rPr>
              <a:t>Takeaway: learn this ONE shape, use it from any seat.</a:t>
            </a:r>
          </a:p>
        </p:txBody>
      </p:sp>
      <p:pic>
        <p:nvPicPr>
          <p:cNvPr id="176" name="Picture 175">
            <a:extLst>
              <a:ext uri="{FF2B5EF4-FFF2-40B4-BE49-F238E27FC236}">
                <a16:creationId xmlns:a16="http://schemas.microsoft.com/office/drawing/2014/main" id="{2F4F2200-1D24-2EA7-6B03-C7A45062D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01" y="1536192"/>
            <a:ext cx="1850883" cy="1704924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DE946B1F-27C4-920D-1EF7-EE7566C0E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655" y="4160099"/>
            <a:ext cx="1797443" cy="1606718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3968440C-D298-09D5-E93D-8969CEE68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097" y="2935760"/>
            <a:ext cx="1898623" cy="18616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The method — put it together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One input · one picture · one slider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48530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100"/>
              </a:spcAft>
            </a:pPr>
            <a:r>
              <a:rPr sz="1800" b="1" i="0">
                <a:solidFill>
                  <a:srgbClr val="2F81F7"/>
                </a:solidFill>
                <a:latin typeface="Segoe UI"/>
              </a:rPr>
              <a:t>▸ 1.  INPUT — how wide did the opener come in?  tight / standard / wide.</a:t>
            </a:r>
          </a:p>
          <a:p>
            <a:pPr algn="l">
              <a:spcAft>
                <a:spcPts val="1100"/>
              </a:spcAft>
            </a:pPr>
            <a:r>
              <a:rPr sz="1800" b="1" i="0">
                <a:solidFill>
                  <a:srgbClr val="2F81F7"/>
                </a:solidFill>
                <a:latin typeface="Segoe UI"/>
              </a:rPr>
              <a:t>▸ 2.  PICTURE — spend your continue top-down through the zones:</a:t>
            </a:r>
          </a:p>
          <a:p>
            <a:pPr lvl="1" algn="l">
              <a:spcAft>
                <a:spcPts val="1100"/>
              </a:spcAft>
            </a:pPr>
            <a:r>
              <a:rPr sz="1600" b="0" i="0">
                <a:solidFill>
                  <a:srgbClr val="9AB0C0"/>
                </a:solidFill>
                <a:latin typeface="Segoe UI"/>
              </a:rPr>
              <a:t>   – Value always → Realize as far as position allows → Ambush as 3-bets → drop Bluff.</a:t>
            </a:r>
          </a:p>
          <a:p>
            <a:pPr algn="l">
              <a:spcAft>
                <a:spcPts val="1100"/>
              </a:spcAft>
            </a:pPr>
            <a:r>
              <a:rPr sz="1800" b="1" i="0">
                <a:solidFill>
                  <a:srgbClr val="2F81F7"/>
                </a:solidFill>
                <a:latin typeface="Segoe UI"/>
              </a:rPr>
              <a:t>▸ 3.  SLIDER — half behind him, wider with position, past parity on the button.</a:t>
            </a:r>
          </a:p>
          <a:p>
            <a:pPr algn="l">
              <a:spcAft>
                <a:spcPts val="1100"/>
              </a:spcAft>
            </a:pPr>
            <a:r>
              <a:rPr sz="1800" b="1" i="0">
                <a:solidFill>
                  <a:srgbClr val="FFD400"/>
                </a:solidFill>
                <a:latin typeface="Segoe UI"/>
              </a:rPr>
              <a:t>▸ Worked example:</a:t>
            </a:r>
          </a:p>
          <a:p>
            <a:pPr lvl="1" algn="l">
              <a:spcAft>
                <a:spcPts val="1100"/>
              </a:spcAft>
            </a:pPr>
            <a:r>
              <a:rPr sz="1600" b="0" i="0">
                <a:solidFill>
                  <a:srgbClr val="ECECEE"/>
                </a:solidFill>
                <a:latin typeface="Segoe UI"/>
              </a:rPr>
              <a:t>   – CO opens (wide-ish). You're on the button → all Value, a big slice of Realize</a:t>
            </a:r>
          </a:p>
          <a:p>
            <a:pPr lvl="1" algn="l">
              <a:spcAft>
                <a:spcPts val="1100"/>
              </a:spcAft>
            </a:pPr>
            <a:r>
              <a:rPr sz="1600" b="0" i="0">
                <a:solidFill>
                  <a:srgbClr val="ECECEE"/>
                </a:solidFill>
                <a:latin typeface="Segoe UI"/>
              </a:rPr>
              <a:t>   – (you're IP), nut-blocker Ambush as 3-bets. Offsuit junk folds.</a:t>
            </a:r>
          </a:p>
          <a:p>
            <a:pPr lvl="1" algn="l">
              <a:spcAft>
                <a:spcPts val="1100"/>
              </a:spcAft>
            </a:pPr>
            <a:r>
              <a:rPr sz="1600" b="1" i="0">
                <a:solidFill>
                  <a:srgbClr val="D2322D"/>
                </a:solidFill>
                <a:latin typeface="Segoe UI"/>
              </a:rPr>
              <a:t>   – A blind cold-3-bets = squeeze on you → collapse to Value + top Ambush, fold the rest.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2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10642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ECECEE"/>
                </a:solidFill>
                <a:latin typeface="Segoe UI"/>
              </a:rPr>
              <a:t>The honest takeaway</a:t>
            </a:r>
          </a:p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9AB0C0"/>
                </a:solidFill>
                <a:latin typeface="Segoe UI"/>
              </a:rPr>
              <a:t>A good method knows its error bars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99616"/>
            <a:ext cx="2011680" cy="54864"/>
          </a:xfrm>
          <a:prstGeom prst="rect">
            <a:avLst/>
          </a:prstGeom>
          <a:solidFill>
            <a:srgbClr val="2F8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109728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2000" b="1" i="0">
                <a:solidFill>
                  <a:srgbClr val="FFD400"/>
                </a:solidFill>
                <a:latin typeface="Segoe UI"/>
              </a:rPr>
              <a:t>▸ This gets you ~90% right — not solver-perfect.</a:t>
            </a:r>
          </a:p>
          <a:p>
            <a:pPr lvl="1" algn="l">
              <a:spcAft>
                <a:spcPts val="16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It nails your WIDTH and your ROLES.</a:t>
            </a:r>
          </a:p>
          <a:p>
            <a:pPr lvl="1" algn="l">
              <a:spcAft>
                <a:spcPts val="1600"/>
              </a:spcAft>
            </a:pPr>
            <a:r>
              <a:rPr sz="1800" b="0" i="0">
                <a:solidFill>
                  <a:srgbClr val="9AB0C0"/>
                </a:solidFill>
                <a:latin typeface="Segoe UI"/>
              </a:rPr>
              <a:t>   – It won't reproduce exact mixed frequencies. That's fine.</a:t>
            </a:r>
          </a:p>
          <a:p>
            <a:pPr algn="l">
              <a:spcAft>
                <a:spcPts val="1600"/>
              </a:spcAft>
            </a:pPr>
            <a:r>
              <a:rPr sz="2000" b="1" i="0">
                <a:solidFill>
                  <a:srgbClr val="ECECEE"/>
                </a:solidFill>
                <a:latin typeface="Segoe UI"/>
              </a:rPr>
              <a:t>▸ For a live player: "roughly right, every hand" beats "perfect, never."</a:t>
            </a:r>
          </a:p>
          <a:p>
            <a:pPr algn="l">
              <a:spcAft>
                <a:spcPts val="1600"/>
              </a:spcAft>
            </a:pPr>
            <a:r>
              <a:rPr sz="2000" b="1" i="0">
                <a:solidFill>
                  <a:srgbClr val="2F81F7"/>
                </a:solidFill>
                <a:latin typeface="Segoe UI"/>
              </a:rPr>
              <a:t>▸ Memorize ONE thing — the opener-width ladder. Everything else you derive.</a:t>
            </a:r>
          </a:p>
          <a:p>
            <a:pPr lvl="1" algn="l">
              <a:spcAft>
                <a:spcPts val="1600"/>
              </a:spcAft>
            </a:pPr>
            <a:r>
              <a:rPr sz="1800" b="1" i="0">
                <a:solidFill>
                  <a:srgbClr val="5D9CEC"/>
                </a:solidFill>
                <a:latin typeface="Segoe UI"/>
              </a:rPr>
              <a:t>   – Then drill it: open-fold spots, weighted to CO and BTN, at 40bb.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1209</Words>
  <Application>Microsoft Office PowerPoint</Application>
  <PresentationFormat>Widescreen</PresentationFormat>
  <Paragraphs>269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Tal McMahon</cp:lastModifiedBy>
  <cp:revision>3</cp:revision>
  <dcterms:created xsi:type="dcterms:W3CDTF">2013-01-27T09:14:16Z</dcterms:created>
  <dcterms:modified xsi:type="dcterms:W3CDTF">2026-07-02T00:58:45Z</dcterms:modified>
  <cp:category/>
</cp:coreProperties>
</file>