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SETUP  ·  STUDY GROUP · SESSION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01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He jams on you.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Sessions 3 and 4 sat on the flop. Tonight the hand never gets there.
You open to 2 from late position with 40bb behind. He moves all in for 40.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154680"/>
            <a:ext cx="11064240" cy="1371600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401568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>
                <a:solidFill>
                  <a:srgbClr val="1B6F72"/>
                </a:solidFill>
                <a:latin typeface="Franklin Gothic Medium"/>
              </a:rPr>
              <a:t>The question is not whether he has a hand. It is how he arrived at putting 40 blinds 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Every number tonight is a range composition, a fold rate, or all-in equity. No chips, no winrates.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SETUP  ·  THE READ IN THE ROOM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02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“That’s an overreaction.”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The instinct, and it is close to unanimous: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514600"/>
            <a:ext cx="11064240" cy="1234440"/>
          </a:xfrm>
          <a:prstGeom prst="rect">
            <a:avLst/>
          </a:prstGeom>
          <a:solidFill>
            <a:srgbClr val="F6EF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10424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8A5A12"/>
                </a:solidFill>
                <a:latin typeface="Cambria"/>
              </a:rPr>
              <a:t>“Nobody jams 40 into a 2bb open with a real hand. He’s spazzing, and I’m getting a price.”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023360"/>
            <a:ext cx="110642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11161A"/>
                </a:solidFill>
                <a:latin typeface="Segoe UI"/>
              </a:rPr>
              <a:t>It feels right because it looks like panic — a twenty-times overbet with no fold-equity logic behind it.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11161A"/>
                </a:solidFill>
                <a:latin typeface="Segoe UI"/>
              </a:rPr>
              <a:t/>
            </a:r>
          </a:p>
          <a:p>
            <a:pPr algn="l">
              <a:lnSpc>
                <a:spcPct val="130000"/>
              </a:lnSpc>
            </a:pPr>
            <a:r>
              <a:rPr sz="1500" b="1">
                <a:solidFill>
                  <a:srgbClr val="1B6F72"/>
                </a:solidFill>
                <a:latin typeface="Segoe UI"/>
              </a:rPr>
              <a:t>Tonight we check it against 60,000 jams.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POOL  ·  17,587 JAMS OVER AN OPEN, 40BB+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03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It is the tightest jam in the game.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11064240" cy="694944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340864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A pocket pair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2249424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0">
                <a:solidFill>
                  <a:srgbClr val="1B6F72"/>
                </a:solidFill>
                <a:latin typeface="Franklin Gothic Medium"/>
              </a:rPr>
              <a:t>41.1%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035808"/>
            <a:ext cx="11064240" cy="694944"/>
          </a:xfrm>
          <a:prstGeom prst="rect">
            <a:avLst/>
          </a:prstGeom>
          <a:solidFill>
            <a:srgbClr val="FB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182112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Ace-high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3090672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0">
                <a:solidFill>
                  <a:srgbClr val="1B6F72"/>
                </a:solidFill>
                <a:latin typeface="Franklin Gothic Medium"/>
              </a:rPr>
              <a:t>45.6%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877056"/>
            <a:ext cx="11064240" cy="694944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023359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No broadway card at 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3931920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0">
                <a:solidFill>
                  <a:srgbClr val="B33A26"/>
                </a:solidFill>
                <a:latin typeface="Franklin Gothic Medium"/>
              </a:rPr>
              <a:t>2.2%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4892040"/>
            <a:ext cx="11064240" cy="1005840"/>
          </a:xfrm>
          <a:prstGeom prst="rect">
            <a:avLst/>
          </a:prstGeom>
          <a:solidFill>
            <a:srgbClr val="E2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10235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1B6F72"/>
                </a:solidFill>
                <a:latin typeface="Franklin Gothic Medium"/>
              </a:rPr>
              <a:t>87% of that range is a pair or an ace. There is nothing else in there.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Cards are seen when the jam gets called — and the caller could not see his hand when deciding, so what we observe is a fair sample of the whole range.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POOL  ·  THE SAME ACTION, FIRST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04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Same chips. Same size. Opposite meaning.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Both measured at 25bb+, so depth is held still and only the sequence changes: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606040"/>
            <a:ext cx="11064240" cy="868680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843784"/>
            <a:ext cx="6766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11161A"/>
                </a:solidFill>
                <a:latin typeface="Segoe UI"/>
              </a:rPr>
              <a:t>Jams OVER your open — pairs   (25,061)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71576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0">
                <a:solidFill>
                  <a:srgbClr val="1B6F72"/>
                </a:solidFill>
                <a:latin typeface="Franklin Gothic Medium"/>
              </a:rPr>
              <a:t>40.0%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3657600"/>
            <a:ext cx="11064240" cy="868680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895344"/>
            <a:ext cx="6766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11161A"/>
                </a:solidFill>
                <a:latin typeface="Segoe UI"/>
              </a:rPr>
              <a:t>Jams FIRST IN — pairs   (9,257)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76732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0">
                <a:solidFill>
                  <a:srgbClr val="8A5A12"/>
                </a:solidFill>
                <a:latin typeface="Franklin Gothic Medium"/>
              </a:rPr>
              <a:t>31.1%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892040"/>
            <a:ext cx="11064240" cy="1005840"/>
          </a:xfrm>
          <a:prstGeom prst="rect">
            <a:avLst/>
          </a:prstGeom>
          <a:solidFill>
            <a:srgbClr val="F6EF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10235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8A5A12"/>
                </a:solidFill>
                <a:latin typeface="Franklin Gothic Medium"/>
              </a:rPr>
              <a:t>The loosest jam in the game and the tightest jam in the game are the same bet.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POOL  ·  THE LADDER  ·  59,943 JAMS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05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Three states, not 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How often the jammer holds a pocket pair, by how many times he had already bet: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48716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HOW IT GOT THERE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2487168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JAMS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248716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PAIRS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761488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871216"/>
            <a:ext cx="11064240" cy="713232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054096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He jams first in (or over limpers)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30723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4E5C5A"/>
                </a:solidFill>
                <a:latin typeface="Consolas"/>
              </a:rPr>
              <a:t>14,022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0" y="2944368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8A5A12"/>
                </a:solidFill>
                <a:latin typeface="Franklin Gothic Medium"/>
              </a:rPr>
              <a:t>31.7%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84048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He jams over your open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385876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4E5C5A"/>
                </a:solidFill>
                <a:latin typeface="Consolas"/>
              </a:rPr>
              <a:t>25,061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3730752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11161A"/>
                </a:solidFill>
                <a:latin typeface="Franklin Gothic Medium"/>
              </a:rPr>
              <a:t>40.0%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443984"/>
            <a:ext cx="11064240" cy="713232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626864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He had already raised, then jammed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4645152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4E5C5A"/>
                </a:solidFill>
                <a:latin typeface="Consolas"/>
              </a:rPr>
              <a:t>20,860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4517136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1B6F72"/>
                </a:solidFill>
                <a:latin typeface="Franklin Gothic Medium"/>
              </a:rPr>
              <a:t>50.1%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5349240"/>
            <a:ext cx="11064240" cy="658368"/>
          </a:xfrm>
          <a:prstGeom prst="rect">
            <a:avLst/>
          </a:prstGeom>
          <a:solidFill>
            <a:srgbClr val="E2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4864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1B6F72"/>
                </a:solidFill>
                <a:latin typeface="Franklin Gothic Medium"/>
              </a:rPr>
              <a:t>The tell is not the size. It is how many times he had already bet.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MEASUREMENT  ·  THE TRAP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06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Chops feel like wins. They don’t pay like wins.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PokerTracker will show you both of these columns. They are not the same units.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54203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YOUR HAND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54203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“WON THE HAND”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254203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SHARE OF THE POT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81635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926079"/>
            <a:ext cx="11064240" cy="512064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0175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1161A"/>
                </a:solidFill>
                <a:latin typeface="Consolas"/>
              </a:rPr>
              <a:t>AKo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2999232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B33A26"/>
                </a:solidFill>
                <a:latin typeface="Franklin Gothic Medium"/>
              </a:rPr>
              <a:t>61.6%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2999232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1B6F72"/>
                </a:solidFill>
                <a:latin typeface="Franklin Gothic Medium"/>
              </a:rPr>
              <a:t>51.4%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593591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1161A"/>
                </a:solidFill>
                <a:latin typeface="Consolas"/>
              </a:rPr>
              <a:t>AQo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575303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B33A26"/>
                </a:solidFill>
                <a:latin typeface="Franklin Gothic Medium"/>
              </a:rPr>
              <a:t>55.7%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0" y="3575303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1B6F72"/>
                </a:solidFill>
                <a:latin typeface="Franklin Gothic Medium"/>
              </a:rPr>
              <a:t>46.5%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078224"/>
            <a:ext cx="11064240" cy="512064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69663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1161A"/>
                </a:solidFill>
                <a:latin typeface="Consolas"/>
              </a:rPr>
              <a:t>AJo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51375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B33A26"/>
                </a:solidFill>
                <a:latin typeface="Franklin Gothic Medium"/>
              </a:rPr>
              <a:t>52.6%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0" y="4151375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1B6F72"/>
                </a:solidFill>
                <a:latin typeface="Franklin Gothic Medium"/>
              </a:rPr>
              <a:t>43.8%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745736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1161A"/>
                </a:solidFill>
                <a:latin typeface="Consolas"/>
              </a:rPr>
              <a:t>ATs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31920" y="4727448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B33A26"/>
                </a:solidFill>
                <a:latin typeface="Franklin Gothic Medium"/>
              </a:rPr>
              <a:t>52.4%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4727448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1B6F72"/>
                </a:solidFill>
                <a:latin typeface="Franklin Gothic Medium"/>
              </a:rPr>
              <a:t>42.6%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5394960"/>
            <a:ext cx="11064240" cy="658368"/>
          </a:xfrm>
          <a:prstGeom prst="rect">
            <a:avLst/>
          </a:prstGeom>
          <a:solidFill>
            <a:srgbClr val="F7E8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53212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B33A26"/>
                </a:solidFill>
                <a:latin typeface="Franklin Gothic Medium"/>
              </a:rPr>
              <a:t>AJo looks like a coinflip and pays like a 44% hand. Use the right column.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STATE 1  ·  HE JAMS FIRST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07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Widest — call him down.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He jammed into a folded table at 25bb+. 31% pairs.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487168"/>
            <a:ext cx="11064240" cy="566928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15184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1161A"/>
                </a:solidFill>
                <a:latin typeface="Franklin Gothic Medium"/>
              </a:rPr>
              <a:t>You need about 46% to call.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B6F72"/>
                </a:solidFill>
                <a:latin typeface="Segoe UI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B33A26"/>
                </a:solidFill>
                <a:latin typeface="Segoe UI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566160"/>
            <a:ext cx="5120640" cy="18288"/>
          </a:xfrm>
          <a:prstGeom prst="rect">
            <a:avLst/>
          </a:prstGeom>
          <a:solidFill>
            <a:srgbClr val="1B6F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3566160"/>
            <a:ext cx="5120640" cy="18288"/>
          </a:xfrm>
          <a:prstGeom prst="rect">
            <a:avLst/>
          </a:prstGeom>
          <a:solidFill>
            <a:srgbClr val="B33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55.2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TT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52.4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AKo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50.1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AQs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49.3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88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47.3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AJs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47.2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016752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99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6016752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47.1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00800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AQo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43200" y="6400800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46.9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45.6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66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45.0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2512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ATo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43.5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82512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AJo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43.4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2512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KQs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0392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43.4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82512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0392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42.9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82512" y="6016752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KJs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03920" y="6016752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41.2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2512" y="6400800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55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03920" y="6400800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40.8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77 and 66 sit a whisker under the bar — close enough to be a table read rather than a rule.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STATE 2  ·  HE JAMS OVER YOUR OPEN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08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This is the one we get wrong.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You opened to 2, he moved in. 40% pairs.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487168"/>
            <a:ext cx="11064240" cy="566928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15184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1161A"/>
                </a:solidFill>
                <a:latin typeface="Franklin Gothic Medium"/>
              </a:rPr>
              <a:t>You need about 46% to call.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B6F72"/>
                </a:solidFill>
                <a:latin typeface="Segoe UI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B33A26"/>
                </a:solidFill>
                <a:latin typeface="Segoe UI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566160"/>
            <a:ext cx="5120640" cy="18288"/>
          </a:xfrm>
          <a:prstGeom prst="rect">
            <a:avLst/>
          </a:prstGeom>
          <a:solidFill>
            <a:srgbClr val="1B6F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3566160"/>
            <a:ext cx="5120640" cy="18288"/>
          </a:xfrm>
          <a:prstGeom prst="rect">
            <a:avLst/>
          </a:prstGeom>
          <a:solidFill>
            <a:srgbClr val="B33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53.1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TT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51.8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AKo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51.4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AQs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46.3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99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46.1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88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44.0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AQo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43.3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2512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AJs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41.9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41.8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66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40.7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2512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AJo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40.5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AJo and ATs are the habit worth breaking here — five to seven points under the price, every time.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STATE 3  ·  HE HAD ALREADY RAISED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09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Fold. Almost all of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He opened or 3-bet, got raised, and jammed. 51% pairs, 49% aces.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487168"/>
            <a:ext cx="11064240" cy="566928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15184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1161A"/>
                </a:solidFill>
                <a:latin typeface="Franklin Gothic Medium"/>
              </a:rPr>
              <a:t>You need about 45% to call.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B6F72"/>
                </a:solidFill>
                <a:latin typeface="Segoe UI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B33A26"/>
                </a:solidFill>
                <a:latin typeface="Segoe UI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566160"/>
            <a:ext cx="5120640" cy="18288"/>
          </a:xfrm>
          <a:prstGeom prst="rect">
            <a:avLst/>
          </a:prstGeom>
          <a:solidFill>
            <a:srgbClr val="1B6F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3566160"/>
            <a:ext cx="5120640" cy="18288"/>
          </a:xfrm>
          <a:prstGeom prst="rect">
            <a:avLst/>
          </a:prstGeom>
          <a:solidFill>
            <a:srgbClr val="B33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QQ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54.7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JJ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50.0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48.7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AKo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46.6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TT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B6F72"/>
                </a:solidFill>
                <a:latin typeface="Consolas"/>
              </a:rPr>
              <a:t>45.5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99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41.7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AQs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41.6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2512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88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40.2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AQo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&lt; 40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AJs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&lt; 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2512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1161A"/>
                </a:solidFill>
                <a:latin typeface="Consolas"/>
              </a:rPr>
              <a:t>AJo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B33A26"/>
                </a:solidFill>
                <a:latin typeface="Consolas"/>
              </a:rPr>
              <a:t>&lt; 40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Nobody bluffs a fourth bet. Half the range is literally a pair.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OPEN  ·  WHAT WE CANNOT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10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We can read it. We can’t attack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If escalation is honest, can we escalate light? At our depths, no.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06040"/>
            <a:ext cx="4937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HOW OFTEN THEY FOLD TO A 4-BET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26060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YOU JAM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2606040"/>
            <a:ext cx="2560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YOU SIZE 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880360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980944"/>
            <a:ext cx="11064240" cy="548640"/>
          </a:xfrm>
          <a:prstGeom prst="rect">
            <a:avLst/>
          </a:prstGeom>
          <a:solidFill>
            <a:srgbClr val="F6EF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10896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8A5A12"/>
                </a:solidFill>
                <a:latin typeface="Segoe UI"/>
              </a:rPr>
              <a:t>30–40bb  —  where we live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3090672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4E5C5A"/>
                </a:solidFill>
                <a:latin typeface="Franklin Gothic Medium"/>
              </a:rPr>
              <a:t>17.3%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3090672"/>
            <a:ext cx="2560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8A5A12"/>
                </a:solidFill>
                <a:latin typeface="Franklin Gothic Medium"/>
              </a:rPr>
              <a:t>18.5%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84448"/>
            <a:ext cx="11064240" cy="548640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712463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40–55bb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3694176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4E5C5A"/>
                </a:solidFill>
                <a:latin typeface="Franklin Gothic Medium"/>
              </a:rPr>
              <a:t>19.4%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0" y="3694176"/>
            <a:ext cx="2560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1B6F72"/>
                </a:solidFill>
                <a:latin typeface="Franklin Gothic Medium"/>
              </a:rPr>
              <a:t>29.9%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187952"/>
            <a:ext cx="11064240" cy="548640"/>
          </a:xfrm>
          <a:prstGeom prst="rect">
            <a:avLst/>
          </a:prstGeom>
          <a:solidFill>
            <a:srgbClr val="FB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315968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1161A"/>
                </a:solidFill>
                <a:latin typeface="Segoe UI"/>
              </a:rPr>
              <a:t>55–80bb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4297679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4E5C5A"/>
                </a:solidFill>
                <a:latin typeface="Franklin Gothic Medium"/>
              </a:rPr>
              <a:t>21.4%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0" y="4297679"/>
            <a:ext cx="2560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1B6F72"/>
                </a:solidFill>
                <a:latin typeface="Franklin Gothic Medium"/>
              </a:rPr>
              <a:t>35.6%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4956048"/>
            <a:ext cx="11064240" cy="1024128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120640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1161A"/>
                </a:solidFill>
                <a:latin typeface="Segoe UI"/>
              </a:rPr>
              <a:t>At 40bb, 2 → 6 → 18 leaves you committed. It isn’t a size, it’s a jam with extra steps — so there is no 3-bet fold to win.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The sized 4-bet is a real tool above 50bb, and it is 12% of 4-bets at 30–40bb because shallow it barely exists.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TAKE THIS TO THE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11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DCE4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11161A"/>
                </a:solidFill>
                <a:latin typeface="Franklin Gothic Medium"/>
              </a:rPr>
              <a:t>The rule.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1B6F72"/>
                </a:solidFill>
                <a:latin typeface="Franklin Gothic Medium"/>
              </a:rPr>
              <a:t>One question before you act: how many times had he bet before he jammed?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606040"/>
            <a:ext cx="11064240" cy="676656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724912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1B6F72"/>
                </a:solidFill>
                <a:latin typeface="Franklin Gothic Medium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660904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11161A"/>
                </a:solidFill>
                <a:latin typeface="Segoe UI"/>
              </a:rPr>
              <a:t>He jammed into a folded table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660904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4E5C5A"/>
                </a:solidFill>
                <a:latin typeface="Segoe UI"/>
              </a:rPr>
              <a:t>Widest. From the blinds under 15bb, every ace is a call.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392424"/>
            <a:ext cx="11064240" cy="676656"/>
          </a:xfrm>
          <a:prstGeom prst="rect">
            <a:avLst/>
          </a:prstGeom>
          <a:solidFill>
            <a:srgbClr val="FB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11296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1B6F72"/>
                </a:solidFill>
                <a:latin typeface="Franklin Gothic Medium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447288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11161A"/>
                </a:solidFill>
                <a:latin typeface="Segoe UI"/>
              </a:rPr>
              <a:t>He jammed over your open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447288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4E5C5A"/>
                </a:solidFill>
                <a:latin typeface="Segoe UI"/>
              </a:rPr>
              <a:t>TT+ and AK. Not AJ, not AT, not AQ offsuit.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4178808"/>
            <a:ext cx="11064240" cy="676656"/>
          </a:xfrm>
          <a:prstGeom prst="rect">
            <a:avLst/>
          </a:prstGeom>
          <a:solidFill>
            <a:srgbClr val="ED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29768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1B6F72"/>
                </a:solidFill>
                <a:latin typeface="Franklin Gothic Medium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233672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11161A"/>
                </a:solidFill>
                <a:latin typeface="Segoe UI"/>
              </a:rPr>
              <a:t>He had already put money in, then jammed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233672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4E5C5A"/>
                </a:solidFill>
                <a:latin typeface="Segoe UI"/>
              </a:rPr>
              <a:t>JJ+ and AK. Nothing else.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5029200"/>
            <a:ext cx="11064240" cy="960120"/>
          </a:xfrm>
          <a:prstGeom prst="rect">
            <a:avLst/>
          </a:prstGeom>
          <a:solidFill>
            <a:srgbClr val="E2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5138928"/>
            <a:ext cx="1042416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B6F72"/>
                </a:solidFill>
                <a:latin typeface="Franklin Gothic Medium"/>
              </a:rPr>
              <a:t>AJo against a button jam under 15bb: 53.5%.   Against a 40bb jam over your open: 40.5%.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4E5C5A"/>
                </a:solidFill>
                <a:latin typeface="Segoe UI"/>
              </a:rPr>
              <a:t>Both are “he shoved on me”. Thirteen points apart — seat, depth and sequence all moved.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