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BFCFC"/>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SETUP  ·  STUDY GROUP · SESSION 6</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01 / 13</a:t>
            </a:r>
          </a:p>
        </p:txBody>
      </p:sp>
      <p:sp>
        <p:nvSpPr>
          <p:cNvPr id="4" name="Rectangle 3"/>
          <p:cNvSpPr/>
          <p:nvPr/>
        </p:nvSpPr>
        <p:spPr>
          <a:xfrm>
            <a:off x="566928" y="713232"/>
            <a:ext cx="11064240" cy="12801"/>
          </a:xfrm>
          <a:prstGeom prst="rect">
            <a:avLst/>
          </a:prstGeom>
          <a:solidFill>
            <a:srgbClr val="DCE4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11161A"/>
                </a:solidFill>
                <a:latin typeface="Franklin Gothic Medium"/>
              </a:rPr>
              <a:t>He donks at you.</a:t>
            </a:r>
          </a:p>
        </p:txBody>
      </p:sp>
      <p:sp>
        <p:nvSpPr>
          <p:cNvPr id="6" name="TextBox 5"/>
          <p:cNvSpPr txBox="1"/>
          <p:nvPr/>
        </p:nvSpPr>
        <p:spPr>
          <a:xfrm>
            <a:off x="566928" y="1700784"/>
            <a:ext cx="10424160" cy="731520"/>
          </a:xfrm>
          <a:prstGeom prst="rect">
            <a:avLst/>
          </a:prstGeom>
          <a:noFill/>
        </p:spPr>
        <p:txBody>
          <a:bodyPr wrap="square" anchor="t" lIns="0" rIns="0" tIns="0" bIns="0">
            <a:spAutoFit/>
          </a:bodyPr>
          <a:lstStyle/>
          <a:p>
            <a:pPr algn="l">
              <a:lnSpc>
                <a:spcPct val="125000"/>
              </a:lnSpc>
            </a:pPr>
            <a:r>
              <a:rPr sz="1300" b="0">
                <a:solidFill>
                  <a:srgbClr val="4E5C5A"/>
                </a:solidFill>
                <a:latin typeface="Segoe UI"/>
              </a:rPr>
              <a:t>You raised. He called from the blind. The flop comes and he bets into you before you get to act.
It is the third thing he can do, and the one we have never studied.</a:t>
            </a:r>
          </a:p>
        </p:txBody>
      </p:sp>
      <p:sp>
        <p:nvSpPr>
          <p:cNvPr id="7" name="Rectangle 6"/>
          <p:cNvSpPr/>
          <p:nvPr/>
        </p:nvSpPr>
        <p:spPr>
          <a:xfrm>
            <a:off x="566928" y="3383280"/>
            <a:ext cx="11064240" cy="1234440"/>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3611880"/>
            <a:ext cx="10424160" cy="822960"/>
          </a:xfrm>
          <a:prstGeom prst="rect">
            <a:avLst/>
          </a:prstGeom>
          <a:noFill/>
        </p:spPr>
        <p:txBody>
          <a:bodyPr wrap="square" anchor="t" lIns="0" rIns="0" tIns="0" bIns="0">
            <a:spAutoFit/>
          </a:bodyPr>
          <a:lstStyle/>
          <a:p>
            <a:pPr algn="l">
              <a:lnSpc>
                <a:spcPct val="100000"/>
              </a:lnSpc>
            </a:pPr>
            <a:r>
              <a:rPr sz="2000" b="0">
                <a:solidFill>
                  <a:srgbClr val="1B6F72"/>
                </a:solidFill>
                <a:latin typeface="Franklin Gothic Medium"/>
              </a:rPr>
              <a:t>86,913 donk bets out of 776,971 chances to make one — he does it 11.2% of the time.</a:t>
            </a:r>
          </a:p>
        </p:txBody>
      </p:sp>
      <p:sp>
        <p:nvSpPr>
          <p:cNvPr id="9" name="TextBox 8"/>
          <p:cNvSpPr txBox="1"/>
          <p:nvPr/>
        </p:nvSpPr>
        <p:spPr>
          <a:xfrm>
            <a:off x="566928" y="6144768"/>
            <a:ext cx="11064240" cy="365760"/>
          </a:xfrm>
          <a:prstGeom prst="rect">
            <a:avLst/>
          </a:prstGeom>
          <a:noFill/>
        </p:spPr>
        <p:txBody>
          <a:bodyPr wrap="square" anchor="t" lIns="0" rIns="0" tIns="0" bIns="0">
            <a:spAutoFit/>
          </a:bodyPr>
          <a:lstStyle/>
          <a:p>
            <a:pPr algn="l">
              <a:lnSpc>
                <a:spcPct val="120000"/>
              </a:lnSpc>
            </a:pPr>
            <a:r>
              <a:rPr sz="1050" b="0">
                <a:solidFill>
                  <a:srgbClr val="6D7C7B"/>
                </a:solidFill>
                <a:latin typeface="Segoe UI"/>
              </a:rPr>
              <a:t>Pool numbers from 2.87M hands across 8 databases, with every hand a hero played in removed. No chips, no winrates.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CFC"/>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SETUP  ·  THE CLAIM ON THE TABLE</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02 / 13</a:t>
            </a:r>
          </a:p>
        </p:txBody>
      </p:sp>
      <p:sp>
        <p:nvSpPr>
          <p:cNvPr id="4" name="Rectangle 3"/>
          <p:cNvSpPr/>
          <p:nvPr/>
        </p:nvSpPr>
        <p:spPr>
          <a:xfrm>
            <a:off x="566928" y="713232"/>
            <a:ext cx="11064240" cy="12801"/>
          </a:xfrm>
          <a:prstGeom prst="rect">
            <a:avLst/>
          </a:prstGeom>
          <a:solidFill>
            <a:srgbClr val="DCE4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11161A"/>
                </a:solidFill>
                <a:latin typeface="Franklin Gothic Medium"/>
              </a:rPr>
              <a:t>“It’s a fear bet, and it’s transparent.”</a:t>
            </a:r>
          </a:p>
        </p:txBody>
      </p:sp>
      <p:sp>
        <p:nvSpPr>
          <p:cNvPr id="6" name="TextBox 5"/>
          <p:cNvSpPr txBox="1"/>
          <p:nvPr/>
        </p:nvSpPr>
        <p:spPr>
          <a:xfrm>
            <a:off x="566928" y="1700784"/>
            <a:ext cx="10424160" cy="731520"/>
          </a:xfrm>
          <a:prstGeom prst="rect">
            <a:avLst/>
          </a:prstGeom>
          <a:noFill/>
        </p:spPr>
        <p:txBody>
          <a:bodyPr wrap="square" anchor="t" lIns="0" rIns="0" tIns="0" bIns="0">
            <a:spAutoFit/>
          </a:bodyPr>
          <a:lstStyle/>
          <a:p>
            <a:pPr algn="l">
              <a:lnSpc>
                <a:spcPct val="125000"/>
              </a:lnSpc>
            </a:pPr>
            <a:r>
              <a:rPr sz="1300" b="0">
                <a:solidFill>
                  <a:srgbClr val="4E5C5A"/>
                </a:solidFill>
                <a:latin typeface="Segoe UI"/>
              </a:rPr>
              <a:t>Tonight’s hypothesis, stated before we looked:</a:t>
            </a:r>
          </a:p>
        </p:txBody>
      </p:sp>
      <p:sp>
        <p:nvSpPr>
          <p:cNvPr id="7" name="Rectangle 6"/>
          <p:cNvSpPr/>
          <p:nvPr/>
        </p:nvSpPr>
        <p:spPr>
          <a:xfrm>
            <a:off x="566928" y="2468880"/>
            <a:ext cx="11064240" cy="1188720"/>
          </a:xfrm>
          <a:prstGeom prst="rect">
            <a:avLst/>
          </a:prstGeom>
          <a:solidFill>
            <a:srgbClr val="F6EF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2697480"/>
            <a:ext cx="10424160" cy="822960"/>
          </a:xfrm>
          <a:prstGeom prst="rect">
            <a:avLst/>
          </a:prstGeom>
          <a:noFill/>
        </p:spPr>
        <p:txBody>
          <a:bodyPr wrap="square" anchor="t" lIns="0" rIns="0" tIns="0" bIns="0">
            <a:spAutoFit/>
          </a:bodyPr>
          <a:lstStyle/>
          <a:p>
            <a:pPr algn="l">
              <a:lnSpc>
                <a:spcPct val="120000"/>
              </a:lnSpc>
            </a:pPr>
            <a:r>
              <a:rPr sz="1800" b="0">
                <a:solidFill>
                  <a:srgbClr val="8A5A12"/>
                </a:solidFill>
                <a:latin typeface="Cambria"/>
              </a:rPr>
              <a:t>“He sees a scary flop, he has second-best, and he bets so he doesn’t have to face one. And it’s small — like his hand.”</a:t>
            </a:r>
          </a:p>
        </p:txBody>
      </p:sp>
      <p:sp>
        <p:nvSpPr>
          <p:cNvPr id="9" name="TextBox 8"/>
          <p:cNvSpPr txBox="1"/>
          <p:nvPr/>
        </p:nvSpPr>
        <p:spPr>
          <a:xfrm>
            <a:off x="566928" y="3977639"/>
            <a:ext cx="11064240" cy="1554480"/>
          </a:xfrm>
          <a:prstGeom prst="rect">
            <a:avLst/>
          </a:prstGeom>
          <a:noFill/>
        </p:spPr>
        <p:txBody>
          <a:bodyPr wrap="square" anchor="t" lIns="0" rIns="0" tIns="0" bIns="0">
            <a:spAutoFit/>
          </a:bodyPr>
          <a:lstStyle/>
          <a:p>
            <a:pPr algn="l">
              <a:lnSpc>
                <a:spcPct val="135000"/>
              </a:lnSpc>
            </a:pPr>
            <a:r>
              <a:rPr sz="1500" b="1">
                <a:solidFill>
                  <a:srgbClr val="11161A"/>
                </a:solidFill>
                <a:latin typeface="Segoe UI"/>
              </a:rPr>
              <a:t>Two claims, and they need separating.</a:t>
            </a:r>
          </a:p>
          <a:p>
            <a:pPr algn="l">
              <a:lnSpc>
                <a:spcPct val="135000"/>
              </a:lnSpc>
            </a:pPr>
            <a:r>
              <a:rPr sz="800" b="0">
                <a:solidFill>
                  <a:srgbClr val="11161A"/>
                </a:solidFill>
                <a:latin typeface="Segoe UI"/>
              </a:rPr>
              <a:t/>
            </a:r>
          </a:p>
          <a:p>
            <a:pPr algn="l">
              <a:lnSpc>
                <a:spcPct val="135000"/>
              </a:lnSpc>
            </a:pPr>
            <a:r>
              <a:rPr sz="1400" b="0">
                <a:solidFill>
                  <a:srgbClr val="4E5C5A"/>
                </a:solidFill>
                <a:latin typeface="Segoe UI"/>
              </a:rPr>
              <a:t>FEAR — the range is weak-to-moderate, betting for protection.</a:t>
            </a:r>
          </a:p>
          <a:p>
            <a:pPr algn="l">
              <a:lnSpc>
                <a:spcPct val="135000"/>
              </a:lnSpc>
            </a:pPr>
            <a:r>
              <a:rPr sz="1400" b="0">
                <a:solidFill>
                  <a:srgbClr val="4E5C5A"/>
                </a:solidFill>
                <a:latin typeface="Segoe UI"/>
              </a:rPr>
              <a:t>TRANSPARENT — the size tells you which.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CFC"/>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POOL  ·  HOW OFTEN  ·  HEADS-UP FLOPS</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03 / 13</a:t>
            </a:r>
          </a:p>
        </p:txBody>
      </p:sp>
      <p:sp>
        <p:nvSpPr>
          <p:cNvPr id="4" name="Rectangle 3"/>
          <p:cNvSpPr/>
          <p:nvPr/>
        </p:nvSpPr>
        <p:spPr>
          <a:xfrm>
            <a:off x="566928" y="713232"/>
            <a:ext cx="11064240" cy="12801"/>
          </a:xfrm>
          <a:prstGeom prst="rect">
            <a:avLst/>
          </a:prstGeom>
          <a:solidFill>
            <a:srgbClr val="DCE4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11161A"/>
                </a:solidFill>
                <a:latin typeface="Franklin Gothic Medium"/>
              </a:rPr>
              <a:t>Shortest stacks donk twice as much.</a:t>
            </a:r>
          </a:p>
        </p:txBody>
      </p:sp>
      <p:sp>
        <p:nvSpPr>
          <p:cNvPr id="6" name="TextBox 5"/>
          <p:cNvSpPr txBox="1"/>
          <p:nvPr/>
        </p:nvSpPr>
        <p:spPr>
          <a:xfrm>
            <a:off x="566928" y="1700784"/>
            <a:ext cx="10424160" cy="731520"/>
          </a:xfrm>
          <a:prstGeom prst="rect">
            <a:avLst/>
          </a:prstGeom>
          <a:noFill/>
        </p:spPr>
        <p:txBody>
          <a:bodyPr wrap="square" anchor="t" lIns="0" rIns="0" tIns="0" bIns="0">
            <a:spAutoFit/>
          </a:bodyPr>
          <a:lstStyle/>
          <a:p>
            <a:pPr algn="l">
              <a:lnSpc>
                <a:spcPct val="125000"/>
              </a:lnSpc>
            </a:pPr>
            <a:r>
              <a:rPr sz="1300" b="0">
                <a:solidFill>
                  <a:srgbClr val="4E5C5A"/>
                </a:solidFill>
                <a:latin typeface="Segoe UI"/>
              </a:rPr>
              <a:t>Donk frequency from the blinds, by effective stack:</a:t>
            </a:r>
          </a:p>
        </p:txBody>
      </p:sp>
      <p:sp>
        <p:nvSpPr>
          <p:cNvPr id="7" name="TextBox 6"/>
          <p:cNvSpPr txBox="1"/>
          <p:nvPr/>
        </p:nvSpPr>
        <p:spPr>
          <a:xfrm>
            <a:off x="868680" y="246888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EFFECTIVE STACK</a:t>
            </a:r>
          </a:p>
        </p:txBody>
      </p:sp>
      <p:sp>
        <p:nvSpPr>
          <p:cNvPr id="8" name="TextBox 7"/>
          <p:cNvSpPr txBox="1"/>
          <p:nvPr/>
        </p:nvSpPr>
        <p:spPr>
          <a:xfrm>
            <a:off x="4754880" y="246888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DONK OPPORTUNITIES</a:t>
            </a:r>
          </a:p>
        </p:txBody>
      </p:sp>
      <p:sp>
        <p:nvSpPr>
          <p:cNvPr id="9" name="TextBox 8"/>
          <p:cNvSpPr txBox="1"/>
          <p:nvPr/>
        </p:nvSpPr>
        <p:spPr>
          <a:xfrm>
            <a:off x="8595360" y="246888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HE DONKS</a:t>
            </a:r>
          </a:p>
        </p:txBody>
      </p:sp>
      <p:sp>
        <p:nvSpPr>
          <p:cNvPr id="10" name="Rectangle 9"/>
          <p:cNvSpPr/>
          <p:nvPr/>
        </p:nvSpPr>
        <p:spPr>
          <a:xfrm>
            <a:off x="566928" y="2743200"/>
            <a:ext cx="11064240" cy="12801"/>
          </a:xfrm>
          <a:prstGeom prst="rect">
            <a:avLst/>
          </a:prstGeom>
          <a:solidFill>
            <a:srgbClr val="DCE4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2816352"/>
            <a:ext cx="11064240" cy="493775"/>
          </a:xfrm>
          <a:prstGeom prst="rect">
            <a:avLst/>
          </a:prstGeom>
          <a:solidFill>
            <a:srgbClr val="F6EF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944368"/>
            <a:ext cx="2926080" cy="457200"/>
          </a:xfrm>
          <a:prstGeom prst="rect">
            <a:avLst/>
          </a:prstGeom>
          <a:noFill/>
        </p:spPr>
        <p:txBody>
          <a:bodyPr wrap="square" anchor="t" lIns="0" rIns="0" tIns="0" bIns="0">
            <a:spAutoFit/>
          </a:bodyPr>
          <a:lstStyle/>
          <a:p>
            <a:pPr algn="l">
              <a:lnSpc>
                <a:spcPct val="100000"/>
              </a:lnSpc>
            </a:pPr>
            <a:r>
              <a:rPr sz="1500" b="1">
                <a:solidFill>
                  <a:srgbClr val="11161A"/>
                </a:solidFill>
                <a:latin typeface="Segoe UI"/>
              </a:rPr>
              <a:t>under 15bb</a:t>
            </a:r>
          </a:p>
        </p:txBody>
      </p:sp>
      <p:sp>
        <p:nvSpPr>
          <p:cNvPr id="13" name="TextBox 12"/>
          <p:cNvSpPr txBox="1"/>
          <p:nvPr/>
        </p:nvSpPr>
        <p:spPr>
          <a:xfrm>
            <a:off x="4754880" y="2944368"/>
            <a:ext cx="2926080" cy="457200"/>
          </a:xfrm>
          <a:prstGeom prst="rect">
            <a:avLst/>
          </a:prstGeom>
          <a:noFill/>
        </p:spPr>
        <p:txBody>
          <a:bodyPr wrap="square" anchor="t" lIns="0" rIns="0" tIns="0" bIns="0">
            <a:spAutoFit/>
          </a:bodyPr>
          <a:lstStyle/>
          <a:p>
            <a:pPr algn="l">
              <a:lnSpc>
                <a:spcPct val="100000"/>
              </a:lnSpc>
            </a:pPr>
            <a:r>
              <a:rPr sz="1300" b="1">
                <a:solidFill>
                  <a:srgbClr val="8A5A12"/>
                </a:solidFill>
                <a:latin typeface="Consolas"/>
              </a:rPr>
              <a:t>67,994</a:t>
            </a:r>
          </a:p>
        </p:txBody>
      </p:sp>
      <p:sp>
        <p:nvSpPr>
          <p:cNvPr id="14" name="TextBox 13"/>
          <p:cNvSpPr txBox="1"/>
          <p:nvPr/>
        </p:nvSpPr>
        <p:spPr>
          <a:xfrm>
            <a:off x="8595360" y="2907792"/>
            <a:ext cx="2926080" cy="457200"/>
          </a:xfrm>
          <a:prstGeom prst="rect">
            <a:avLst/>
          </a:prstGeom>
          <a:noFill/>
        </p:spPr>
        <p:txBody>
          <a:bodyPr wrap="square" anchor="t" lIns="0" rIns="0" tIns="0" bIns="0">
            <a:spAutoFit/>
          </a:bodyPr>
          <a:lstStyle/>
          <a:p>
            <a:pPr algn="l">
              <a:lnSpc>
                <a:spcPct val="100000"/>
              </a:lnSpc>
            </a:pPr>
            <a:r>
              <a:rPr sz="2400" b="1">
                <a:solidFill>
                  <a:srgbClr val="8A5A12"/>
                </a:solidFill>
                <a:latin typeface="Franklin Gothic Medium"/>
              </a:rPr>
              <a:t>15.8%</a:t>
            </a:r>
          </a:p>
        </p:txBody>
      </p:sp>
      <p:sp>
        <p:nvSpPr>
          <p:cNvPr id="15" name="TextBox 14"/>
          <p:cNvSpPr txBox="1"/>
          <p:nvPr/>
        </p:nvSpPr>
        <p:spPr>
          <a:xfrm>
            <a:off x="868680" y="3474720"/>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15–25bb</a:t>
            </a:r>
          </a:p>
        </p:txBody>
      </p:sp>
      <p:sp>
        <p:nvSpPr>
          <p:cNvPr id="16" name="TextBox 15"/>
          <p:cNvSpPr txBox="1"/>
          <p:nvPr/>
        </p:nvSpPr>
        <p:spPr>
          <a:xfrm>
            <a:off x="4754880" y="3474720"/>
            <a:ext cx="2926080" cy="457200"/>
          </a:xfrm>
          <a:prstGeom prst="rect">
            <a:avLst/>
          </a:prstGeom>
          <a:noFill/>
        </p:spPr>
        <p:txBody>
          <a:bodyPr wrap="square" anchor="t" lIns="0" rIns="0" tIns="0" bIns="0">
            <a:spAutoFit/>
          </a:bodyPr>
          <a:lstStyle/>
          <a:p>
            <a:pPr algn="l">
              <a:lnSpc>
                <a:spcPct val="100000"/>
              </a:lnSpc>
            </a:pPr>
            <a:r>
              <a:rPr sz="1300" b="0">
                <a:solidFill>
                  <a:srgbClr val="4E5C5A"/>
                </a:solidFill>
                <a:latin typeface="Consolas"/>
              </a:rPr>
              <a:t>84,177</a:t>
            </a:r>
          </a:p>
        </p:txBody>
      </p:sp>
      <p:sp>
        <p:nvSpPr>
          <p:cNvPr id="17" name="TextBox 16"/>
          <p:cNvSpPr txBox="1"/>
          <p:nvPr/>
        </p:nvSpPr>
        <p:spPr>
          <a:xfrm>
            <a:off x="8595360" y="3438144"/>
            <a:ext cx="2926080" cy="457200"/>
          </a:xfrm>
          <a:prstGeom prst="rect">
            <a:avLst/>
          </a:prstGeom>
          <a:noFill/>
        </p:spPr>
        <p:txBody>
          <a:bodyPr wrap="square" anchor="t" lIns="0" rIns="0" tIns="0" bIns="0">
            <a:spAutoFit/>
          </a:bodyPr>
          <a:lstStyle/>
          <a:p>
            <a:pPr algn="l">
              <a:lnSpc>
                <a:spcPct val="100000"/>
              </a:lnSpc>
            </a:pPr>
            <a:r>
              <a:rPr sz="2400" b="0">
                <a:solidFill>
                  <a:srgbClr val="11161A"/>
                </a:solidFill>
                <a:latin typeface="Franklin Gothic Medium"/>
              </a:rPr>
              <a:t>9.3%</a:t>
            </a:r>
          </a:p>
        </p:txBody>
      </p:sp>
      <p:sp>
        <p:nvSpPr>
          <p:cNvPr id="18" name="Rectangle 17"/>
          <p:cNvSpPr/>
          <p:nvPr/>
        </p:nvSpPr>
        <p:spPr>
          <a:xfrm>
            <a:off x="566928" y="3877056"/>
            <a:ext cx="11064240" cy="493775"/>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4005072"/>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25–40bb</a:t>
            </a:r>
          </a:p>
        </p:txBody>
      </p:sp>
      <p:sp>
        <p:nvSpPr>
          <p:cNvPr id="20" name="TextBox 19"/>
          <p:cNvSpPr txBox="1"/>
          <p:nvPr/>
        </p:nvSpPr>
        <p:spPr>
          <a:xfrm>
            <a:off x="4754880" y="4005072"/>
            <a:ext cx="2926080" cy="457200"/>
          </a:xfrm>
          <a:prstGeom prst="rect">
            <a:avLst/>
          </a:prstGeom>
          <a:noFill/>
        </p:spPr>
        <p:txBody>
          <a:bodyPr wrap="square" anchor="t" lIns="0" rIns="0" tIns="0" bIns="0">
            <a:spAutoFit/>
          </a:bodyPr>
          <a:lstStyle/>
          <a:p>
            <a:pPr algn="l">
              <a:lnSpc>
                <a:spcPct val="100000"/>
              </a:lnSpc>
            </a:pPr>
            <a:r>
              <a:rPr sz="1300" b="0">
                <a:solidFill>
                  <a:srgbClr val="4E5C5A"/>
                </a:solidFill>
                <a:latin typeface="Consolas"/>
              </a:rPr>
              <a:t>85,691</a:t>
            </a:r>
          </a:p>
        </p:txBody>
      </p:sp>
      <p:sp>
        <p:nvSpPr>
          <p:cNvPr id="21" name="TextBox 20"/>
          <p:cNvSpPr txBox="1"/>
          <p:nvPr/>
        </p:nvSpPr>
        <p:spPr>
          <a:xfrm>
            <a:off x="8595360" y="3968496"/>
            <a:ext cx="2926080" cy="457200"/>
          </a:xfrm>
          <a:prstGeom prst="rect">
            <a:avLst/>
          </a:prstGeom>
          <a:noFill/>
        </p:spPr>
        <p:txBody>
          <a:bodyPr wrap="square" anchor="t" lIns="0" rIns="0" tIns="0" bIns="0">
            <a:spAutoFit/>
          </a:bodyPr>
          <a:lstStyle/>
          <a:p>
            <a:pPr algn="l">
              <a:lnSpc>
                <a:spcPct val="100000"/>
              </a:lnSpc>
            </a:pPr>
            <a:r>
              <a:rPr sz="2400" b="0">
                <a:solidFill>
                  <a:srgbClr val="11161A"/>
                </a:solidFill>
                <a:latin typeface="Franklin Gothic Medium"/>
              </a:rPr>
              <a:t>8.2%</a:t>
            </a:r>
          </a:p>
        </p:txBody>
      </p:sp>
      <p:sp>
        <p:nvSpPr>
          <p:cNvPr id="22" name="TextBox 21"/>
          <p:cNvSpPr txBox="1"/>
          <p:nvPr/>
        </p:nvSpPr>
        <p:spPr>
          <a:xfrm>
            <a:off x="868680" y="4535424"/>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40–60bb</a:t>
            </a:r>
          </a:p>
        </p:txBody>
      </p:sp>
      <p:sp>
        <p:nvSpPr>
          <p:cNvPr id="23" name="TextBox 22"/>
          <p:cNvSpPr txBox="1"/>
          <p:nvPr/>
        </p:nvSpPr>
        <p:spPr>
          <a:xfrm>
            <a:off x="4754880" y="4535424"/>
            <a:ext cx="2926080" cy="457200"/>
          </a:xfrm>
          <a:prstGeom prst="rect">
            <a:avLst/>
          </a:prstGeom>
          <a:noFill/>
        </p:spPr>
        <p:txBody>
          <a:bodyPr wrap="square" anchor="t" lIns="0" rIns="0" tIns="0" bIns="0">
            <a:spAutoFit/>
          </a:bodyPr>
          <a:lstStyle/>
          <a:p>
            <a:pPr algn="l">
              <a:lnSpc>
                <a:spcPct val="100000"/>
              </a:lnSpc>
            </a:pPr>
            <a:r>
              <a:rPr sz="1300" b="0">
                <a:solidFill>
                  <a:srgbClr val="4E5C5A"/>
                </a:solidFill>
                <a:latin typeface="Consolas"/>
              </a:rPr>
              <a:t>61,006</a:t>
            </a:r>
          </a:p>
        </p:txBody>
      </p:sp>
      <p:sp>
        <p:nvSpPr>
          <p:cNvPr id="24" name="TextBox 23"/>
          <p:cNvSpPr txBox="1"/>
          <p:nvPr/>
        </p:nvSpPr>
        <p:spPr>
          <a:xfrm>
            <a:off x="8595360" y="4498848"/>
            <a:ext cx="2926080" cy="457200"/>
          </a:xfrm>
          <a:prstGeom prst="rect">
            <a:avLst/>
          </a:prstGeom>
          <a:noFill/>
        </p:spPr>
        <p:txBody>
          <a:bodyPr wrap="square" anchor="t" lIns="0" rIns="0" tIns="0" bIns="0">
            <a:spAutoFit/>
          </a:bodyPr>
          <a:lstStyle/>
          <a:p>
            <a:pPr algn="l">
              <a:lnSpc>
                <a:spcPct val="100000"/>
              </a:lnSpc>
            </a:pPr>
            <a:r>
              <a:rPr sz="2400" b="0">
                <a:solidFill>
                  <a:srgbClr val="11161A"/>
                </a:solidFill>
                <a:latin typeface="Franklin Gothic Medium"/>
              </a:rPr>
              <a:t>8.2%</a:t>
            </a:r>
          </a:p>
        </p:txBody>
      </p:sp>
      <p:sp>
        <p:nvSpPr>
          <p:cNvPr id="25" name="Rectangle 24"/>
          <p:cNvSpPr/>
          <p:nvPr/>
        </p:nvSpPr>
        <p:spPr>
          <a:xfrm>
            <a:off x="566928" y="4937760"/>
            <a:ext cx="11064240" cy="493775"/>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68680" y="5065776"/>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60–100bb</a:t>
            </a:r>
          </a:p>
        </p:txBody>
      </p:sp>
      <p:sp>
        <p:nvSpPr>
          <p:cNvPr id="27" name="TextBox 26"/>
          <p:cNvSpPr txBox="1"/>
          <p:nvPr/>
        </p:nvSpPr>
        <p:spPr>
          <a:xfrm>
            <a:off x="4754880" y="5065776"/>
            <a:ext cx="2926080" cy="457200"/>
          </a:xfrm>
          <a:prstGeom prst="rect">
            <a:avLst/>
          </a:prstGeom>
          <a:noFill/>
        </p:spPr>
        <p:txBody>
          <a:bodyPr wrap="square" anchor="t" lIns="0" rIns="0" tIns="0" bIns="0">
            <a:spAutoFit/>
          </a:bodyPr>
          <a:lstStyle/>
          <a:p>
            <a:pPr algn="l">
              <a:lnSpc>
                <a:spcPct val="100000"/>
              </a:lnSpc>
            </a:pPr>
            <a:r>
              <a:rPr sz="1300" b="0">
                <a:solidFill>
                  <a:srgbClr val="4E5C5A"/>
                </a:solidFill>
                <a:latin typeface="Consolas"/>
              </a:rPr>
              <a:t>49,559</a:t>
            </a:r>
          </a:p>
        </p:txBody>
      </p:sp>
      <p:sp>
        <p:nvSpPr>
          <p:cNvPr id="28" name="TextBox 27"/>
          <p:cNvSpPr txBox="1"/>
          <p:nvPr/>
        </p:nvSpPr>
        <p:spPr>
          <a:xfrm>
            <a:off x="8595360" y="5029200"/>
            <a:ext cx="2926080" cy="457200"/>
          </a:xfrm>
          <a:prstGeom prst="rect">
            <a:avLst/>
          </a:prstGeom>
          <a:noFill/>
        </p:spPr>
        <p:txBody>
          <a:bodyPr wrap="square" anchor="t" lIns="0" rIns="0" tIns="0" bIns="0">
            <a:spAutoFit/>
          </a:bodyPr>
          <a:lstStyle/>
          <a:p>
            <a:pPr algn="l">
              <a:lnSpc>
                <a:spcPct val="100000"/>
              </a:lnSpc>
            </a:pPr>
            <a:r>
              <a:rPr sz="2400" b="0">
                <a:solidFill>
                  <a:srgbClr val="11161A"/>
                </a:solidFill>
                <a:latin typeface="Franklin Gothic Medium"/>
              </a:rPr>
              <a:t>8.4%</a:t>
            </a:r>
          </a:p>
        </p:txBody>
      </p:sp>
      <p:sp>
        <p:nvSpPr>
          <p:cNvPr id="29" name="TextBox 28"/>
          <p:cNvSpPr txBox="1"/>
          <p:nvPr/>
        </p:nvSpPr>
        <p:spPr>
          <a:xfrm>
            <a:off x="868680" y="5596128"/>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100bb+</a:t>
            </a:r>
          </a:p>
        </p:txBody>
      </p:sp>
      <p:sp>
        <p:nvSpPr>
          <p:cNvPr id="30" name="TextBox 29"/>
          <p:cNvSpPr txBox="1"/>
          <p:nvPr/>
        </p:nvSpPr>
        <p:spPr>
          <a:xfrm>
            <a:off x="4754880" y="5596128"/>
            <a:ext cx="2926080" cy="457200"/>
          </a:xfrm>
          <a:prstGeom prst="rect">
            <a:avLst/>
          </a:prstGeom>
          <a:noFill/>
        </p:spPr>
        <p:txBody>
          <a:bodyPr wrap="square" anchor="t" lIns="0" rIns="0" tIns="0" bIns="0">
            <a:spAutoFit/>
          </a:bodyPr>
          <a:lstStyle/>
          <a:p>
            <a:pPr algn="l">
              <a:lnSpc>
                <a:spcPct val="100000"/>
              </a:lnSpc>
            </a:pPr>
            <a:r>
              <a:rPr sz="1300" b="0">
                <a:solidFill>
                  <a:srgbClr val="4E5C5A"/>
                </a:solidFill>
                <a:latin typeface="Consolas"/>
              </a:rPr>
              <a:t>23,236</a:t>
            </a:r>
          </a:p>
        </p:txBody>
      </p:sp>
      <p:sp>
        <p:nvSpPr>
          <p:cNvPr id="31" name="TextBox 30"/>
          <p:cNvSpPr txBox="1"/>
          <p:nvPr/>
        </p:nvSpPr>
        <p:spPr>
          <a:xfrm>
            <a:off x="8595360" y="5559552"/>
            <a:ext cx="2926080" cy="457200"/>
          </a:xfrm>
          <a:prstGeom prst="rect">
            <a:avLst/>
          </a:prstGeom>
          <a:noFill/>
        </p:spPr>
        <p:txBody>
          <a:bodyPr wrap="square" anchor="t" lIns="0" rIns="0" tIns="0" bIns="0">
            <a:spAutoFit/>
          </a:bodyPr>
          <a:lstStyle/>
          <a:p>
            <a:pPr algn="l">
              <a:lnSpc>
                <a:spcPct val="100000"/>
              </a:lnSpc>
            </a:pPr>
            <a:r>
              <a:rPr sz="2400" b="0">
                <a:solidFill>
                  <a:srgbClr val="11161A"/>
                </a:solidFill>
                <a:latin typeface="Franklin Gothic Medium"/>
              </a:rPr>
              <a:t>9.4%</a:t>
            </a:r>
          </a:p>
        </p:txBody>
      </p:sp>
      <p:sp>
        <p:nvSpPr>
          <p:cNvPr id="32" name="TextBox 31"/>
          <p:cNvSpPr txBox="1"/>
          <p:nvPr/>
        </p:nvSpPr>
        <p:spPr>
          <a:xfrm>
            <a:off x="566928" y="6144768"/>
            <a:ext cx="11064240" cy="365760"/>
          </a:xfrm>
          <a:prstGeom prst="rect">
            <a:avLst/>
          </a:prstGeom>
          <a:noFill/>
        </p:spPr>
        <p:txBody>
          <a:bodyPr wrap="square" anchor="t" lIns="0" rIns="0" tIns="0" bIns="0">
            <a:spAutoFit/>
          </a:bodyPr>
          <a:lstStyle/>
          <a:p>
            <a:pPr algn="l">
              <a:lnSpc>
                <a:spcPct val="120000"/>
              </a:lnSpc>
            </a:pPr>
            <a:r>
              <a:rPr sz="1050" b="0">
                <a:solidFill>
                  <a:srgbClr val="6D7C7B"/>
                </a:solidFill>
                <a:latin typeface="Segoe UI"/>
              </a:rPr>
              <a:t>Multiway runs about 1.5 points higher at every depth. The floor sits at 25–60bb — where most of our decisions live.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CFC"/>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POOL  ·  THE RANGE</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04 / 13</a:t>
            </a:r>
          </a:p>
        </p:txBody>
      </p:sp>
      <p:sp>
        <p:nvSpPr>
          <p:cNvPr id="4" name="Rectangle 3"/>
          <p:cNvSpPr/>
          <p:nvPr/>
        </p:nvSpPr>
        <p:spPr>
          <a:xfrm>
            <a:off x="566928" y="713232"/>
            <a:ext cx="11064240" cy="12801"/>
          </a:xfrm>
          <a:prstGeom prst="rect">
            <a:avLst/>
          </a:prstGeom>
          <a:solidFill>
            <a:srgbClr val="DCE4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11161A"/>
                </a:solidFill>
                <a:latin typeface="Franklin Gothic Medium"/>
              </a:rPr>
              <a:t>You are never facing a set.</a:t>
            </a:r>
          </a:p>
        </p:txBody>
      </p:sp>
      <p:sp>
        <p:nvSpPr>
          <p:cNvPr id="6" name="Rectangle 5"/>
          <p:cNvSpPr/>
          <p:nvPr/>
        </p:nvSpPr>
        <p:spPr>
          <a:xfrm>
            <a:off x="566928" y="2212848"/>
            <a:ext cx="11064240" cy="621792"/>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2377440"/>
            <a:ext cx="5486400" cy="457200"/>
          </a:xfrm>
          <a:prstGeom prst="rect">
            <a:avLst/>
          </a:prstGeom>
          <a:noFill/>
        </p:spPr>
        <p:txBody>
          <a:bodyPr wrap="square" anchor="t" lIns="0" rIns="0" tIns="0" bIns="0">
            <a:spAutoFit/>
          </a:bodyPr>
          <a:lstStyle/>
          <a:p>
            <a:pPr algn="l">
              <a:lnSpc>
                <a:spcPct val="100000"/>
              </a:lnSpc>
            </a:pPr>
            <a:r>
              <a:rPr sz="1600" b="0">
                <a:solidFill>
                  <a:srgbClr val="11161A"/>
                </a:solidFill>
                <a:latin typeface="Segoe UI"/>
              </a:rPr>
              <a:t>Set or better</a:t>
            </a:r>
          </a:p>
        </p:txBody>
      </p:sp>
      <p:sp>
        <p:nvSpPr>
          <p:cNvPr id="8" name="TextBox 7"/>
          <p:cNvSpPr txBox="1"/>
          <p:nvPr/>
        </p:nvSpPr>
        <p:spPr>
          <a:xfrm>
            <a:off x="7680960" y="2267712"/>
            <a:ext cx="3108960" cy="548640"/>
          </a:xfrm>
          <a:prstGeom prst="rect">
            <a:avLst/>
          </a:prstGeom>
          <a:noFill/>
        </p:spPr>
        <p:txBody>
          <a:bodyPr wrap="square" anchor="t" lIns="0" rIns="0" tIns="0" bIns="0">
            <a:spAutoFit/>
          </a:bodyPr>
          <a:lstStyle/>
          <a:p>
            <a:pPr algn="l">
              <a:lnSpc>
                <a:spcPct val="100000"/>
              </a:lnSpc>
            </a:pPr>
            <a:r>
              <a:rPr sz="2600" b="0">
                <a:solidFill>
                  <a:srgbClr val="B33A26"/>
                </a:solidFill>
                <a:latin typeface="Franklin Gothic Medium"/>
              </a:rPr>
              <a:t>1.3 – 2.9%</a:t>
            </a:r>
          </a:p>
        </p:txBody>
      </p:sp>
      <p:sp>
        <p:nvSpPr>
          <p:cNvPr id="9" name="Rectangle 8"/>
          <p:cNvSpPr/>
          <p:nvPr/>
        </p:nvSpPr>
        <p:spPr>
          <a:xfrm>
            <a:off x="566928" y="2926080"/>
            <a:ext cx="11064240" cy="621792"/>
          </a:xfrm>
          <a:prstGeom prst="rect">
            <a:avLst/>
          </a:prstGeom>
          <a:solidFill>
            <a:srgbClr val="FBFC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3090672"/>
            <a:ext cx="5486400" cy="457200"/>
          </a:xfrm>
          <a:prstGeom prst="rect">
            <a:avLst/>
          </a:prstGeom>
          <a:noFill/>
        </p:spPr>
        <p:txBody>
          <a:bodyPr wrap="square" anchor="t" lIns="0" rIns="0" tIns="0" bIns="0">
            <a:spAutoFit/>
          </a:bodyPr>
          <a:lstStyle/>
          <a:p>
            <a:pPr algn="l">
              <a:lnSpc>
                <a:spcPct val="100000"/>
              </a:lnSpc>
            </a:pPr>
            <a:r>
              <a:rPr sz="1600" b="0">
                <a:solidFill>
                  <a:srgbClr val="11161A"/>
                </a:solidFill>
                <a:latin typeface="Segoe UI"/>
              </a:rPr>
              <a:t>Two pair</a:t>
            </a:r>
          </a:p>
        </p:txBody>
      </p:sp>
      <p:sp>
        <p:nvSpPr>
          <p:cNvPr id="11" name="TextBox 10"/>
          <p:cNvSpPr txBox="1"/>
          <p:nvPr/>
        </p:nvSpPr>
        <p:spPr>
          <a:xfrm>
            <a:off x="7680960" y="2980944"/>
            <a:ext cx="3108960" cy="548640"/>
          </a:xfrm>
          <a:prstGeom prst="rect">
            <a:avLst/>
          </a:prstGeom>
          <a:noFill/>
        </p:spPr>
        <p:txBody>
          <a:bodyPr wrap="square" anchor="t" lIns="0" rIns="0" tIns="0" bIns="0">
            <a:spAutoFit/>
          </a:bodyPr>
          <a:lstStyle/>
          <a:p>
            <a:pPr algn="l">
              <a:lnSpc>
                <a:spcPct val="100000"/>
              </a:lnSpc>
            </a:pPr>
            <a:r>
              <a:rPr sz="2600" b="0">
                <a:solidFill>
                  <a:srgbClr val="B33A26"/>
                </a:solidFill>
                <a:latin typeface="Franklin Gothic Medium"/>
              </a:rPr>
              <a:t>2.3 – 4.4%</a:t>
            </a:r>
          </a:p>
        </p:txBody>
      </p:sp>
      <p:sp>
        <p:nvSpPr>
          <p:cNvPr id="12" name="Rectangle 11"/>
          <p:cNvSpPr/>
          <p:nvPr/>
        </p:nvSpPr>
        <p:spPr>
          <a:xfrm>
            <a:off x="566928" y="3639312"/>
            <a:ext cx="11064240" cy="621792"/>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14400" y="3803904"/>
            <a:ext cx="5486400" cy="457200"/>
          </a:xfrm>
          <a:prstGeom prst="rect">
            <a:avLst/>
          </a:prstGeom>
          <a:noFill/>
        </p:spPr>
        <p:txBody>
          <a:bodyPr wrap="square" anchor="t" lIns="0" rIns="0" tIns="0" bIns="0">
            <a:spAutoFit/>
          </a:bodyPr>
          <a:lstStyle/>
          <a:p>
            <a:pPr algn="l">
              <a:lnSpc>
                <a:spcPct val="100000"/>
              </a:lnSpc>
            </a:pPr>
            <a:r>
              <a:rPr sz="1600" b="0">
                <a:solidFill>
                  <a:srgbClr val="11161A"/>
                </a:solidFill>
                <a:latin typeface="Segoe UI"/>
              </a:rPr>
              <a:t>Overpair</a:t>
            </a:r>
          </a:p>
        </p:txBody>
      </p:sp>
      <p:sp>
        <p:nvSpPr>
          <p:cNvPr id="14" name="TextBox 13"/>
          <p:cNvSpPr txBox="1"/>
          <p:nvPr/>
        </p:nvSpPr>
        <p:spPr>
          <a:xfrm>
            <a:off x="7680960" y="3694176"/>
            <a:ext cx="3108960" cy="548640"/>
          </a:xfrm>
          <a:prstGeom prst="rect">
            <a:avLst/>
          </a:prstGeom>
          <a:noFill/>
        </p:spPr>
        <p:txBody>
          <a:bodyPr wrap="square" anchor="t" lIns="0" rIns="0" tIns="0" bIns="0">
            <a:spAutoFit/>
          </a:bodyPr>
          <a:lstStyle/>
          <a:p>
            <a:pPr algn="l">
              <a:lnSpc>
                <a:spcPct val="100000"/>
              </a:lnSpc>
            </a:pPr>
            <a:r>
              <a:rPr sz="2600" b="0">
                <a:solidFill>
                  <a:srgbClr val="B33A26"/>
                </a:solidFill>
                <a:latin typeface="Franklin Gothic Medium"/>
              </a:rPr>
              <a:t>2.6 – 4.0%</a:t>
            </a:r>
          </a:p>
        </p:txBody>
      </p:sp>
      <p:sp>
        <p:nvSpPr>
          <p:cNvPr id="15" name="Rectangle 14"/>
          <p:cNvSpPr/>
          <p:nvPr/>
        </p:nvSpPr>
        <p:spPr>
          <a:xfrm>
            <a:off x="566928" y="4572000"/>
            <a:ext cx="11064240" cy="1325880"/>
          </a:xfrm>
          <a:prstGeom prst="rect">
            <a:avLst/>
          </a:prstGeom>
          <a:solidFill>
            <a:srgbClr val="E2EF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14400" y="4754880"/>
            <a:ext cx="10424160" cy="960120"/>
          </a:xfrm>
          <a:prstGeom prst="rect">
            <a:avLst/>
          </a:prstGeom>
          <a:noFill/>
        </p:spPr>
        <p:txBody>
          <a:bodyPr wrap="square" anchor="t" lIns="0" rIns="0" tIns="0" bIns="0">
            <a:spAutoFit/>
          </a:bodyPr>
          <a:lstStyle/>
          <a:p>
            <a:pPr algn="l">
              <a:lnSpc>
                <a:spcPct val="130000"/>
              </a:lnSpc>
            </a:pPr>
            <a:r>
              <a:rPr sz="2100" b="0">
                <a:solidFill>
                  <a:srgbClr val="1B6F72"/>
                </a:solidFill>
                <a:latin typeface="Franklin Gothic Medium"/>
              </a:rPr>
              <a:t>Everything better than top pair adds up to under 10% — at every bet size he chooses.</a:t>
            </a:r>
          </a:p>
          <a:p>
            <a:pPr algn="l">
              <a:lnSpc>
                <a:spcPct val="130000"/>
              </a:lnSpc>
            </a:pPr>
            <a:r>
              <a:rPr sz="1400" b="0">
                <a:solidFill>
                  <a:srgbClr val="4E5C5A"/>
                </a:solidFill>
                <a:latin typeface="Segoe UI"/>
              </a:rPr>
              <a:t>The donking range is capped. That is the whole session in one line.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CFC"/>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POOL  ·  WHAT IT ACTUALLY IS</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05 / 13</a:t>
            </a:r>
          </a:p>
        </p:txBody>
      </p:sp>
      <p:sp>
        <p:nvSpPr>
          <p:cNvPr id="4" name="Rectangle 3"/>
          <p:cNvSpPr/>
          <p:nvPr/>
        </p:nvSpPr>
        <p:spPr>
          <a:xfrm>
            <a:off x="566928" y="713232"/>
            <a:ext cx="11064240" cy="12801"/>
          </a:xfrm>
          <a:prstGeom prst="rect">
            <a:avLst/>
          </a:prstGeom>
          <a:solidFill>
            <a:srgbClr val="DCE4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11161A"/>
                </a:solidFill>
                <a:latin typeface="Franklin Gothic Medium"/>
              </a:rPr>
              <a:t>Second-best hands, and a pile of air.</a:t>
            </a:r>
          </a:p>
        </p:txBody>
      </p:sp>
      <p:sp>
        <p:nvSpPr>
          <p:cNvPr id="6" name="TextBox 5"/>
          <p:cNvSpPr txBox="1"/>
          <p:nvPr/>
        </p:nvSpPr>
        <p:spPr>
          <a:xfrm>
            <a:off x="566928" y="1700784"/>
            <a:ext cx="10424160" cy="731520"/>
          </a:xfrm>
          <a:prstGeom prst="rect">
            <a:avLst/>
          </a:prstGeom>
          <a:noFill/>
        </p:spPr>
        <p:txBody>
          <a:bodyPr wrap="square" anchor="t" lIns="0" rIns="0" tIns="0" bIns="0">
            <a:spAutoFit/>
          </a:bodyPr>
          <a:lstStyle/>
          <a:p>
            <a:pPr algn="l">
              <a:lnSpc>
                <a:spcPct val="125000"/>
              </a:lnSpc>
            </a:pPr>
            <a:r>
              <a:rPr sz="1300" b="0">
                <a:solidFill>
                  <a:srgbClr val="4E5C5A"/>
                </a:solidFill>
                <a:latin typeface="Segoe UI"/>
              </a:rPr>
              <a:t>What he holds when he donks — shown hands, heads-up:</a:t>
            </a:r>
          </a:p>
        </p:txBody>
      </p:sp>
      <p:sp>
        <p:nvSpPr>
          <p:cNvPr id="7" name="TextBox 6"/>
          <p:cNvSpPr txBox="1"/>
          <p:nvPr/>
        </p:nvSpPr>
        <p:spPr>
          <a:xfrm>
            <a:off x="868680" y="237744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HIS BET</a:t>
            </a:r>
          </a:p>
        </p:txBody>
      </p:sp>
      <p:sp>
        <p:nvSpPr>
          <p:cNvPr id="8" name="TextBox 7"/>
          <p:cNvSpPr txBox="1"/>
          <p:nvPr/>
        </p:nvSpPr>
        <p:spPr>
          <a:xfrm>
            <a:off x="3657600" y="237744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NO PAIR</a:t>
            </a:r>
          </a:p>
        </p:txBody>
      </p:sp>
      <p:sp>
        <p:nvSpPr>
          <p:cNvPr id="9" name="TextBox 8"/>
          <p:cNvSpPr txBox="1"/>
          <p:nvPr/>
        </p:nvSpPr>
        <p:spPr>
          <a:xfrm>
            <a:off x="5760720" y="237744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MID / BOTTOM PAIR</a:t>
            </a:r>
          </a:p>
        </p:txBody>
      </p:sp>
      <p:sp>
        <p:nvSpPr>
          <p:cNvPr id="10" name="TextBox 9"/>
          <p:cNvSpPr txBox="1"/>
          <p:nvPr/>
        </p:nvSpPr>
        <p:spPr>
          <a:xfrm>
            <a:off x="8229600" y="237744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TOP PAIR</a:t>
            </a:r>
          </a:p>
        </p:txBody>
      </p:sp>
      <p:sp>
        <p:nvSpPr>
          <p:cNvPr id="11" name="TextBox 10"/>
          <p:cNvSpPr txBox="1"/>
          <p:nvPr/>
        </p:nvSpPr>
        <p:spPr>
          <a:xfrm>
            <a:off x="10149840" y="237744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BETTER</a:t>
            </a:r>
          </a:p>
        </p:txBody>
      </p:sp>
      <p:sp>
        <p:nvSpPr>
          <p:cNvPr id="12" name="Rectangle 11"/>
          <p:cNvSpPr/>
          <p:nvPr/>
        </p:nvSpPr>
        <p:spPr>
          <a:xfrm>
            <a:off x="566928" y="2651760"/>
            <a:ext cx="11064240" cy="12801"/>
          </a:xfrm>
          <a:prstGeom prst="rect">
            <a:avLst/>
          </a:prstGeom>
          <a:solidFill>
            <a:srgbClr val="DCE4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66928" y="2724912"/>
            <a:ext cx="11064240" cy="621792"/>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2852928"/>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≤33% pot</a:t>
            </a:r>
          </a:p>
        </p:txBody>
      </p:sp>
      <p:sp>
        <p:nvSpPr>
          <p:cNvPr id="15" name="TextBox 14"/>
          <p:cNvSpPr txBox="1"/>
          <p:nvPr/>
        </p:nvSpPr>
        <p:spPr>
          <a:xfrm>
            <a:off x="3657600" y="2816352"/>
            <a:ext cx="2926080" cy="457200"/>
          </a:xfrm>
          <a:prstGeom prst="rect">
            <a:avLst/>
          </a:prstGeom>
          <a:noFill/>
        </p:spPr>
        <p:txBody>
          <a:bodyPr wrap="square" anchor="t" lIns="0" rIns="0" tIns="0" bIns="0">
            <a:spAutoFit/>
          </a:bodyPr>
          <a:lstStyle/>
          <a:p>
            <a:pPr algn="l">
              <a:lnSpc>
                <a:spcPct val="100000"/>
              </a:lnSpc>
            </a:pPr>
            <a:r>
              <a:rPr sz="2200" b="0">
                <a:solidFill>
                  <a:srgbClr val="B33A26"/>
                </a:solidFill>
                <a:latin typeface="Franklin Gothic Medium"/>
              </a:rPr>
              <a:t>40.4%</a:t>
            </a:r>
          </a:p>
        </p:txBody>
      </p:sp>
      <p:sp>
        <p:nvSpPr>
          <p:cNvPr id="16" name="TextBox 15"/>
          <p:cNvSpPr txBox="1"/>
          <p:nvPr/>
        </p:nvSpPr>
        <p:spPr>
          <a:xfrm>
            <a:off x="5760720" y="2816352"/>
            <a:ext cx="2926080" cy="457200"/>
          </a:xfrm>
          <a:prstGeom prst="rect">
            <a:avLst/>
          </a:prstGeom>
          <a:noFill/>
        </p:spPr>
        <p:txBody>
          <a:bodyPr wrap="square" anchor="t" lIns="0" rIns="0" tIns="0" bIns="0">
            <a:spAutoFit/>
          </a:bodyPr>
          <a:lstStyle/>
          <a:p>
            <a:pPr algn="l">
              <a:lnSpc>
                <a:spcPct val="100000"/>
              </a:lnSpc>
            </a:pPr>
            <a:r>
              <a:rPr sz="2200" b="0">
                <a:solidFill>
                  <a:srgbClr val="8A5A12"/>
                </a:solidFill>
                <a:latin typeface="Franklin Gothic Medium"/>
              </a:rPr>
              <a:t>23.6%</a:t>
            </a:r>
          </a:p>
        </p:txBody>
      </p:sp>
      <p:sp>
        <p:nvSpPr>
          <p:cNvPr id="17" name="TextBox 16"/>
          <p:cNvSpPr txBox="1"/>
          <p:nvPr/>
        </p:nvSpPr>
        <p:spPr>
          <a:xfrm>
            <a:off x="8229600" y="2816352"/>
            <a:ext cx="2926080" cy="457200"/>
          </a:xfrm>
          <a:prstGeom prst="rect">
            <a:avLst/>
          </a:prstGeom>
          <a:noFill/>
        </p:spPr>
        <p:txBody>
          <a:bodyPr wrap="square" anchor="t" lIns="0" rIns="0" tIns="0" bIns="0">
            <a:spAutoFit/>
          </a:bodyPr>
          <a:lstStyle/>
          <a:p>
            <a:pPr algn="l">
              <a:lnSpc>
                <a:spcPct val="100000"/>
              </a:lnSpc>
            </a:pPr>
            <a:r>
              <a:rPr sz="2200" b="0">
                <a:solidFill>
                  <a:srgbClr val="11161A"/>
                </a:solidFill>
                <a:latin typeface="Franklin Gothic Medium"/>
              </a:rPr>
              <a:t>22.2%</a:t>
            </a:r>
          </a:p>
        </p:txBody>
      </p:sp>
      <p:sp>
        <p:nvSpPr>
          <p:cNvPr id="18" name="TextBox 17"/>
          <p:cNvSpPr txBox="1"/>
          <p:nvPr/>
        </p:nvSpPr>
        <p:spPr>
          <a:xfrm>
            <a:off x="10149840" y="2816352"/>
            <a:ext cx="2926080" cy="457200"/>
          </a:xfrm>
          <a:prstGeom prst="rect">
            <a:avLst/>
          </a:prstGeom>
          <a:noFill/>
        </p:spPr>
        <p:txBody>
          <a:bodyPr wrap="square" anchor="t" lIns="0" rIns="0" tIns="0" bIns="0">
            <a:spAutoFit/>
          </a:bodyPr>
          <a:lstStyle/>
          <a:p>
            <a:pPr algn="l">
              <a:lnSpc>
                <a:spcPct val="100000"/>
              </a:lnSpc>
            </a:pPr>
            <a:r>
              <a:rPr sz="2200" b="0">
                <a:solidFill>
                  <a:srgbClr val="4E5C5A"/>
                </a:solidFill>
                <a:latin typeface="Franklin Gothic Medium"/>
              </a:rPr>
              <a:t>7.6%</a:t>
            </a:r>
          </a:p>
        </p:txBody>
      </p:sp>
      <p:sp>
        <p:nvSpPr>
          <p:cNvPr id="19" name="TextBox 18"/>
          <p:cNvSpPr txBox="1"/>
          <p:nvPr/>
        </p:nvSpPr>
        <p:spPr>
          <a:xfrm>
            <a:off x="868680" y="3511296"/>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34–50%</a:t>
            </a:r>
          </a:p>
        </p:txBody>
      </p:sp>
      <p:sp>
        <p:nvSpPr>
          <p:cNvPr id="20" name="TextBox 19"/>
          <p:cNvSpPr txBox="1"/>
          <p:nvPr/>
        </p:nvSpPr>
        <p:spPr>
          <a:xfrm>
            <a:off x="3657600" y="3474720"/>
            <a:ext cx="2926080" cy="457200"/>
          </a:xfrm>
          <a:prstGeom prst="rect">
            <a:avLst/>
          </a:prstGeom>
          <a:noFill/>
        </p:spPr>
        <p:txBody>
          <a:bodyPr wrap="square" anchor="t" lIns="0" rIns="0" tIns="0" bIns="0">
            <a:spAutoFit/>
          </a:bodyPr>
          <a:lstStyle/>
          <a:p>
            <a:pPr algn="l">
              <a:lnSpc>
                <a:spcPct val="100000"/>
              </a:lnSpc>
            </a:pPr>
            <a:r>
              <a:rPr sz="2200" b="0">
                <a:solidFill>
                  <a:srgbClr val="B33A26"/>
                </a:solidFill>
                <a:latin typeface="Franklin Gothic Medium"/>
              </a:rPr>
              <a:t>33.3%</a:t>
            </a:r>
          </a:p>
        </p:txBody>
      </p:sp>
      <p:sp>
        <p:nvSpPr>
          <p:cNvPr id="21" name="TextBox 20"/>
          <p:cNvSpPr txBox="1"/>
          <p:nvPr/>
        </p:nvSpPr>
        <p:spPr>
          <a:xfrm>
            <a:off x="5760720" y="3474720"/>
            <a:ext cx="2926080" cy="457200"/>
          </a:xfrm>
          <a:prstGeom prst="rect">
            <a:avLst/>
          </a:prstGeom>
          <a:noFill/>
        </p:spPr>
        <p:txBody>
          <a:bodyPr wrap="square" anchor="t" lIns="0" rIns="0" tIns="0" bIns="0">
            <a:spAutoFit/>
          </a:bodyPr>
          <a:lstStyle/>
          <a:p>
            <a:pPr algn="l">
              <a:lnSpc>
                <a:spcPct val="100000"/>
              </a:lnSpc>
            </a:pPr>
            <a:r>
              <a:rPr sz="2200" b="0">
                <a:solidFill>
                  <a:srgbClr val="8A5A12"/>
                </a:solidFill>
                <a:latin typeface="Franklin Gothic Medium"/>
              </a:rPr>
              <a:t>19.3%</a:t>
            </a:r>
          </a:p>
        </p:txBody>
      </p:sp>
      <p:sp>
        <p:nvSpPr>
          <p:cNvPr id="22" name="TextBox 21"/>
          <p:cNvSpPr txBox="1"/>
          <p:nvPr/>
        </p:nvSpPr>
        <p:spPr>
          <a:xfrm>
            <a:off x="8229600" y="3474720"/>
            <a:ext cx="2926080" cy="457200"/>
          </a:xfrm>
          <a:prstGeom prst="rect">
            <a:avLst/>
          </a:prstGeom>
          <a:noFill/>
        </p:spPr>
        <p:txBody>
          <a:bodyPr wrap="square" anchor="t" lIns="0" rIns="0" tIns="0" bIns="0">
            <a:spAutoFit/>
          </a:bodyPr>
          <a:lstStyle/>
          <a:p>
            <a:pPr algn="l">
              <a:lnSpc>
                <a:spcPct val="100000"/>
              </a:lnSpc>
            </a:pPr>
            <a:r>
              <a:rPr sz="2200" b="0">
                <a:solidFill>
                  <a:srgbClr val="11161A"/>
                </a:solidFill>
                <a:latin typeface="Franklin Gothic Medium"/>
              </a:rPr>
              <a:t>31.5%</a:t>
            </a:r>
          </a:p>
        </p:txBody>
      </p:sp>
      <p:sp>
        <p:nvSpPr>
          <p:cNvPr id="23" name="TextBox 22"/>
          <p:cNvSpPr txBox="1"/>
          <p:nvPr/>
        </p:nvSpPr>
        <p:spPr>
          <a:xfrm>
            <a:off x="10149840" y="3474720"/>
            <a:ext cx="2926080" cy="457200"/>
          </a:xfrm>
          <a:prstGeom prst="rect">
            <a:avLst/>
          </a:prstGeom>
          <a:noFill/>
        </p:spPr>
        <p:txBody>
          <a:bodyPr wrap="square" anchor="t" lIns="0" rIns="0" tIns="0" bIns="0">
            <a:spAutoFit/>
          </a:bodyPr>
          <a:lstStyle/>
          <a:p>
            <a:pPr algn="l">
              <a:lnSpc>
                <a:spcPct val="100000"/>
              </a:lnSpc>
            </a:pPr>
            <a:r>
              <a:rPr sz="2200" b="0">
                <a:solidFill>
                  <a:srgbClr val="4E5C5A"/>
                </a:solidFill>
                <a:latin typeface="Franklin Gothic Medium"/>
              </a:rPr>
              <a:t>9.6%</a:t>
            </a:r>
          </a:p>
        </p:txBody>
      </p:sp>
      <p:sp>
        <p:nvSpPr>
          <p:cNvPr id="24" name="Rectangle 23"/>
          <p:cNvSpPr/>
          <p:nvPr/>
        </p:nvSpPr>
        <p:spPr>
          <a:xfrm>
            <a:off x="566928" y="4041648"/>
            <a:ext cx="11064240" cy="621792"/>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4169663"/>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51–100%</a:t>
            </a:r>
          </a:p>
        </p:txBody>
      </p:sp>
      <p:sp>
        <p:nvSpPr>
          <p:cNvPr id="26" name="TextBox 25"/>
          <p:cNvSpPr txBox="1"/>
          <p:nvPr/>
        </p:nvSpPr>
        <p:spPr>
          <a:xfrm>
            <a:off x="3657600" y="4133087"/>
            <a:ext cx="2926080" cy="457200"/>
          </a:xfrm>
          <a:prstGeom prst="rect">
            <a:avLst/>
          </a:prstGeom>
          <a:noFill/>
        </p:spPr>
        <p:txBody>
          <a:bodyPr wrap="square" anchor="t" lIns="0" rIns="0" tIns="0" bIns="0">
            <a:spAutoFit/>
          </a:bodyPr>
          <a:lstStyle/>
          <a:p>
            <a:pPr algn="l">
              <a:lnSpc>
                <a:spcPct val="100000"/>
              </a:lnSpc>
            </a:pPr>
            <a:r>
              <a:rPr sz="2200" b="0">
                <a:solidFill>
                  <a:srgbClr val="B33A26"/>
                </a:solidFill>
                <a:latin typeface="Franklin Gothic Medium"/>
              </a:rPr>
              <a:t>31.6%</a:t>
            </a:r>
          </a:p>
        </p:txBody>
      </p:sp>
      <p:sp>
        <p:nvSpPr>
          <p:cNvPr id="27" name="TextBox 26"/>
          <p:cNvSpPr txBox="1"/>
          <p:nvPr/>
        </p:nvSpPr>
        <p:spPr>
          <a:xfrm>
            <a:off x="5760720" y="4133087"/>
            <a:ext cx="2926080" cy="457200"/>
          </a:xfrm>
          <a:prstGeom prst="rect">
            <a:avLst/>
          </a:prstGeom>
          <a:noFill/>
        </p:spPr>
        <p:txBody>
          <a:bodyPr wrap="square" anchor="t" lIns="0" rIns="0" tIns="0" bIns="0">
            <a:spAutoFit/>
          </a:bodyPr>
          <a:lstStyle/>
          <a:p>
            <a:pPr algn="l">
              <a:lnSpc>
                <a:spcPct val="100000"/>
              </a:lnSpc>
            </a:pPr>
            <a:r>
              <a:rPr sz="2200" b="0">
                <a:solidFill>
                  <a:srgbClr val="8A5A12"/>
                </a:solidFill>
                <a:latin typeface="Franklin Gothic Medium"/>
              </a:rPr>
              <a:t>19.1%</a:t>
            </a:r>
          </a:p>
        </p:txBody>
      </p:sp>
      <p:sp>
        <p:nvSpPr>
          <p:cNvPr id="28" name="TextBox 27"/>
          <p:cNvSpPr txBox="1"/>
          <p:nvPr/>
        </p:nvSpPr>
        <p:spPr>
          <a:xfrm>
            <a:off x="8229600" y="4133087"/>
            <a:ext cx="2926080" cy="457200"/>
          </a:xfrm>
          <a:prstGeom prst="rect">
            <a:avLst/>
          </a:prstGeom>
          <a:noFill/>
        </p:spPr>
        <p:txBody>
          <a:bodyPr wrap="square" anchor="t" lIns="0" rIns="0" tIns="0" bIns="0">
            <a:spAutoFit/>
          </a:bodyPr>
          <a:lstStyle/>
          <a:p>
            <a:pPr algn="l">
              <a:lnSpc>
                <a:spcPct val="100000"/>
              </a:lnSpc>
            </a:pPr>
            <a:r>
              <a:rPr sz="2200" b="0">
                <a:solidFill>
                  <a:srgbClr val="11161A"/>
                </a:solidFill>
                <a:latin typeface="Franklin Gothic Medium"/>
              </a:rPr>
              <a:t>33.3%</a:t>
            </a:r>
          </a:p>
        </p:txBody>
      </p:sp>
      <p:sp>
        <p:nvSpPr>
          <p:cNvPr id="29" name="TextBox 28"/>
          <p:cNvSpPr txBox="1"/>
          <p:nvPr/>
        </p:nvSpPr>
        <p:spPr>
          <a:xfrm>
            <a:off x="10149840" y="4133087"/>
            <a:ext cx="2926080" cy="457200"/>
          </a:xfrm>
          <a:prstGeom prst="rect">
            <a:avLst/>
          </a:prstGeom>
          <a:noFill/>
        </p:spPr>
        <p:txBody>
          <a:bodyPr wrap="square" anchor="t" lIns="0" rIns="0" tIns="0" bIns="0">
            <a:spAutoFit/>
          </a:bodyPr>
          <a:lstStyle/>
          <a:p>
            <a:pPr algn="l">
              <a:lnSpc>
                <a:spcPct val="100000"/>
              </a:lnSpc>
            </a:pPr>
            <a:r>
              <a:rPr sz="2200" b="0">
                <a:solidFill>
                  <a:srgbClr val="4E5C5A"/>
                </a:solidFill>
                <a:latin typeface="Franklin Gothic Medium"/>
              </a:rPr>
              <a:t>11.3%</a:t>
            </a:r>
          </a:p>
        </p:txBody>
      </p:sp>
      <p:sp>
        <p:nvSpPr>
          <p:cNvPr id="30" name="TextBox 29"/>
          <p:cNvSpPr txBox="1"/>
          <p:nvPr/>
        </p:nvSpPr>
        <p:spPr>
          <a:xfrm>
            <a:off x="868680" y="4828032"/>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overbet</a:t>
            </a:r>
          </a:p>
        </p:txBody>
      </p:sp>
      <p:sp>
        <p:nvSpPr>
          <p:cNvPr id="31" name="TextBox 30"/>
          <p:cNvSpPr txBox="1"/>
          <p:nvPr/>
        </p:nvSpPr>
        <p:spPr>
          <a:xfrm>
            <a:off x="3657600" y="4791456"/>
            <a:ext cx="2926080" cy="457200"/>
          </a:xfrm>
          <a:prstGeom prst="rect">
            <a:avLst/>
          </a:prstGeom>
          <a:noFill/>
        </p:spPr>
        <p:txBody>
          <a:bodyPr wrap="square" anchor="t" lIns="0" rIns="0" tIns="0" bIns="0">
            <a:spAutoFit/>
          </a:bodyPr>
          <a:lstStyle/>
          <a:p>
            <a:pPr algn="l">
              <a:lnSpc>
                <a:spcPct val="100000"/>
              </a:lnSpc>
            </a:pPr>
            <a:r>
              <a:rPr sz="2200" b="0">
                <a:solidFill>
                  <a:srgbClr val="B33A26"/>
                </a:solidFill>
                <a:latin typeface="Franklin Gothic Medium"/>
              </a:rPr>
              <a:t>35.0%</a:t>
            </a:r>
          </a:p>
        </p:txBody>
      </p:sp>
      <p:sp>
        <p:nvSpPr>
          <p:cNvPr id="32" name="TextBox 31"/>
          <p:cNvSpPr txBox="1"/>
          <p:nvPr/>
        </p:nvSpPr>
        <p:spPr>
          <a:xfrm>
            <a:off x="5760720" y="4791456"/>
            <a:ext cx="2926080" cy="457200"/>
          </a:xfrm>
          <a:prstGeom prst="rect">
            <a:avLst/>
          </a:prstGeom>
          <a:noFill/>
        </p:spPr>
        <p:txBody>
          <a:bodyPr wrap="square" anchor="t" lIns="0" rIns="0" tIns="0" bIns="0">
            <a:spAutoFit/>
          </a:bodyPr>
          <a:lstStyle/>
          <a:p>
            <a:pPr algn="l">
              <a:lnSpc>
                <a:spcPct val="100000"/>
              </a:lnSpc>
            </a:pPr>
            <a:r>
              <a:rPr sz="2200" b="0">
                <a:solidFill>
                  <a:srgbClr val="8A5A12"/>
                </a:solidFill>
                <a:latin typeface="Franklin Gothic Medium"/>
              </a:rPr>
              <a:t>26.5%</a:t>
            </a:r>
          </a:p>
        </p:txBody>
      </p:sp>
      <p:sp>
        <p:nvSpPr>
          <p:cNvPr id="33" name="TextBox 32"/>
          <p:cNvSpPr txBox="1"/>
          <p:nvPr/>
        </p:nvSpPr>
        <p:spPr>
          <a:xfrm>
            <a:off x="8229600" y="4791456"/>
            <a:ext cx="2926080" cy="457200"/>
          </a:xfrm>
          <a:prstGeom prst="rect">
            <a:avLst/>
          </a:prstGeom>
          <a:noFill/>
        </p:spPr>
        <p:txBody>
          <a:bodyPr wrap="square" anchor="t" lIns="0" rIns="0" tIns="0" bIns="0">
            <a:spAutoFit/>
          </a:bodyPr>
          <a:lstStyle/>
          <a:p>
            <a:pPr algn="l">
              <a:lnSpc>
                <a:spcPct val="100000"/>
              </a:lnSpc>
            </a:pPr>
            <a:r>
              <a:rPr sz="2200" b="0">
                <a:solidFill>
                  <a:srgbClr val="11161A"/>
                </a:solidFill>
                <a:latin typeface="Franklin Gothic Medium"/>
              </a:rPr>
              <a:t>25.7%</a:t>
            </a:r>
          </a:p>
        </p:txBody>
      </p:sp>
      <p:sp>
        <p:nvSpPr>
          <p:cNvPr id="34" name="TextBox 33"/>
          <p:cNvSpPr txBox="1"/>
          <p:nvPr/>
        </p:nvSpPr>
        <p:spPr>
          <a:xfrm>
            <a:off x="10149840" y="4791456"/>
            <a:ext cx="2926080" cy="457200"/>
          </a:xfrm>
          <a:prstGeom prst="rect">
            <a:avLst/>
          </a:prstGeom>
          <a:noFill/>
        </p:spPr>
        <p:txBody>
          <a:bodyPr wrap="square" anchor="t" lIns="0" rIns="0" tIns="0" bIns="0">
            <a:spAutoFit/>
          </a:bodyPr>
          <a:lstStyle/>
          <a:p>
            <a:pPr algn="l">
              <a:lnSpc>
                <a:spcPct val="100000"/>
              </a:lnSpc>
            </a:pPr>
            <a:r>
              <a:rPr sz="2200" b="0">
                <a:solidFill>
                  <a:srgbClr val="4E5C5A"/>
                </a:solidFill>
                <a:latin typeface="Franklin Gothic Medium"/>
              </a:rPr>
              <a:t>7.7%</a:t>
            </a:r>
          </a:p>
        </p:txBody>
      </p:sp>
      <p:sp>
        <p:nvSpPr>
          <p:cNvPr id="35" name="TextBox 34"/>
          <p:cNvSpPr txBox="1"/>
          <p:nvPr/>
        </p:nvSpPr>
        <p:spPr>
          <a:xfrm>
            <a:off x="566928" y="6144768"/>
            <a:ext cx="11064240" cy="365760"/>
          </a:xfrm>
          <a:prstGeom prst="rect">
            <a:avLst/>
          </a:prstGeom>
          <a:noFill/>
        </p:spPr>
        <p:txBody>
          <a:bodyPr wrap="square" anchor="t" lIns="0" rIns="0" tIns="0" bIns="0">
            <a:spAutoFit/>
          </a:bodyPr>
          <a:lstStyle/>
          <a:p>
            <a:pPr algn="l">
              <a:lnSpc>
                <a:spcPct val="120000"/>
              </a:lnSpc>
            </a:pPr>
            <a:r>
              <a:rPr sz="1050" b="0">
                <a:solidFill>
                  <a:srgbClr val="6D7C7B"/>
                </a:solidFill>
                <a:latin typeface="Segoe UI"/>
              </a:rPr>
              <a:t>A pocket pair under the top card — the JJ-on-K-high bet — is only 5–6% of it. The engine is middle pair and air.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CFC"/>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POOL  ·  THE TELL</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06 / 13</a:t>
            </a:r>
          </a:p>
        </p:txBody>
      </p:sp>
      <p:sp>
        <p:nvSpPr>
          <p:cNvPr id="4" name="Rectangle 3"/>
          <p:cNvSpPr/>
          <p:nvPr/>
        </p:nvSpPr>
        <p:spPr>
          <a:xfrm>
            <a:off x="566928" y="713232"/>
            <a:ext cx="11064240" cy="12801"/>
          </a:xfrm>
          <a:prstGeom prst="rect">
            <a:avLst/>
          </a:prstGeom>
          <a:solidFill>
            <a:srgbClr val="DCE4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11161A"/>
                </a:solidFill>
                <a:latin typeface="Franklin Gothic Medium"/>
              </a:rPr>
              <a:t>The size is the hand.</a:t>
            </a:r>
          </a:p>
        </p:txBody>
      </p:sp>
      <p:sp>
        <p:nvSpPr>
          <p:cNvPr id="6" name="TextBox 5"/>
          <p:cNvSpPr txBox="1"/>
          <p:nvPr/>
        </p:nvSpPr>
        <p:spPr>
          <a:xfrm>
            <a:off x="566928" y="1700784"/>
            <a:ext cx="10424160" cy="731520"/>
          </a:xfrm>
          <a:prstGeom prst="rect">
            <a:avLst/>
          </a:prstGeom>
          <a:noFill/>
        </p:spPr>
        <p:txBody>
          <a:bodyPr wrap="square" anchor="t" lIns="0" rIns="0" tIns="0" bIns="0">
            <a:spAutoFit/>
          </a:bodyPr>
          <a:lstStyle/>
          <a:p>
            <a:pPr algn="l">
              <a:lnSpc>
                <a:spcPct val="125000"/>
              </a:lnSpc>
            </a:pPr>
            <a:r>
              <a:rPr sz="1300" b="0">
                <a:solidFill>
                  <a:srgbClr val="4E5C5A"/>
                </a:solidFill>
                <a:latin typeface="Segoe UI"/>
              </a:rPr>
              <a:t>How often he folds when you raise his donk — sorted by the size he chose:</a:t>
            </a:r>
          </a:p>
        </p:txBody>
      </p:sp>
      <p:sp>
        <p:nvSpPr>
          <p:cNvPr id="7" name="TextBox 6"/>
          <p:cNvSpPr txBox="1"/>
          <p:nvPr/>
        </p:nvSpPr>
        <p:spPr>
          <a:xfrm>
            <a:off x="868680" y="251460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HIS DONK</a:t>
            </a:r>
          </a:p>
        </p:txBody>
      </p:sp>
      <p:sp>
        <p:nvSpPr>
          <p:cNvPr id="8" name="TextBox 7"/>
          <p:cNvSpPr txBox="1"/>
          <p:nvPr/>
        </p:nvSpPr>
        <p:spPr>
          <a:xfrm>
            <a:off x="4754880" y="251460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TIMES RAISED</a:t>
            </a:r>
          </a:p>
        </p:txBody>
      </p:sp>
      <p:sp>
        <p:nvSpPr>
          <p:cNvPr id="9" name="TextBox 8"/>
          <p:cNvSpPr txBox="1"/>
          <p:nvPr/>
        </p:nvSpPr>
        <p:spPr>
          <a:xfrm>
            <a:off x="8229600" y="251460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HE FOLDS TO THE RAISE</a:t>
            </a:r>
          </a:p>
        </p:txBody>
      </p:sp>
      <p:sp>
        <p:nvSpPr>
          <p:cNvPr id="10" name="Rectangle 9"/>
          <p:cNvSpPr/>
          <p:nvPr/>
        </p:nvSpPr>
        <p:spPr>
          <a:xfrm>
            <a:off x="566928" y="2788920"/>
            <a:ext cx="11064240" cy="12801"/>
          </a:xfrm>
          <a:prstGeom prst="rect">
            <a:avLst/>
          </a:prstGeom>
          <a:solidFill>
            <a:srgbClr val="DCE4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2862072"/>
            <a:ext cx="11064240" cy="566928"/>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953512"/>
            <a:ext cx="2926080" cy="457200"/>
          </a:xfrm>
          <a:prstGeom prst="rect">
            <a:avLst/>
          </a:prstGeom>
          <a:noFill/>
        </p:spPr>
        <p:txBody>
          <a:bodyPr wrap="square" anchor="t" lIns="0" rIns="0" tIns="0" bIns="0">
            <a:spAutoFit/>
          </a:bodyPr>
          <a:lstStyle/>
          <a:p>
            <a:pPr algn="l">
              <a:lnSpc>
                <a:spcPct val="100000"/>
              </a:lnSpc>
            </a:pPr>
            <a:r>
              <a:rPr sz="1600" b="0">
                <a:solidFill>
                  <a:srgbClr val="11161A"/>
                </a:solidFill>
                <a:latin typeface="Segoe UI"/>
              </a:rPr>
              <a:t>≤33% pot</a:t>
            </a:r>
          </a:p>
        </p:txBody>
      </p:sp>
      <p:sp>
        <p:nvSpPr>
          <p:cNvPr id="13" name="TextBox 12"/>
          <p:cNvSpPr txBox="1"/>
          <p:nvPr/>
        </p:nvSpPr>
        <p:spPr>
          <a:xfrm>
            <a:off x="4754880" y="2990088"/>
            <a:ext cx="2926080" cy="457200"/>
          </a:xfrm>
          <a:prstGeom prst="rect">
            <a:avLst/>
          </a:prstGeom>
          <a:noFill/>
        </p:spPr>
        <p:txBody>
          <a:bodyPr wrap="square" anchor="t" lIns="0" rIns="0" tIns="0" bIns="0">
            <a:spAutoFit/>
          </a:bodyPr>
          <a:lstStyle/>
          <a:p>
            <a:pPr algn="l">
              <a:lnSpc>
                <a:spcPct val="100000"/>
              </a:lnSpc>
            </a:pPr>
            <a:r>
              <a:rPr sz="1300" b="0">
                <a:solidFill>
                  <a:srgbClr val="4E5C5A"/>
                </a:solidFill>
                <a:latin typeface="Consolas"/>
              </a:rPr>
              <a:t>3,569</a:t>
            </a:r>
          </a:p>
        </p:txBody>
      </p:sp>
      <p:sp>
        <p:nvSpPr>
          <p:cNvPr id="14" name="TextBox 13"/>
          <p:cNvSpPr txBox="1"/>
          <p:nvPr/>
        </p:nvSpPr>
        <p:spPr>
          <a:xfrm>
            <a:off x="8229600" y="2953512"/>
            <a:ext cx="2926080" cy="457200"/>
          </a:xfrm>
          <a:prstGeom prst="rect">
            <a:avLst/>
          </a:prstGeom>
          <a:noFill/>
        </p:spPr>
        <p:txBody>
          <a:bodyPr wrap="square" anchor="t" lIns="0" rIns="0" tIns="0" bIns="0">
            <a:spAutoFit/>
          </a:bodyPr>
          <a:lstStyle/>
          <a:p>
            <a:pPr algn="l">
              <a:lnSpc>
                <a:spcPct val="100000"/>
              </a:lnSpc>
            </a:pPr>
            <a:r>
              <a:rPr sz="2600" b="0">
                <a:solidFill>
                  <a:srgbClr val="1B6F72"/>
                </a:solidFill>
                <a:latin typeface="Franklin Gothic Medium"/>
              </a:rPr>
              <a:t>38.7%</a:t>
            </a:r>
          </a:p>
        </p:txBody>
      </p:sp>
      <p:sp>
        <p:nvSpPr>
          <p:cNvPr id="15" name="TextBox 14"/>
          <p:cNvSpPr txBox="1"/>
          <p:nvPr/>
        </p:nvSpPr>
        <p:spPr>
          <a:xfrm>
            <a:off x="868680" y="3557016"/>
            <a:ext cx="2926080" cy="457200"/>
          </a:xfrm>
          <a:prstGeom prst="rect">
            <a:avLst/>
          </a:prstGeom>
          <a:noFill/>
        </p:spPr>
        <p:txBody>
          <a:bodyPr wrap="square" anchor="t" lIns="0" rIns="0" tIns="0" bIns="0">
            <a:spAutoFit/>
          </a:bodyPr>
          <a:lstStyle/>
          <a:p>
            <a:pPr algn="l">
              <a:lnSpc>
                <a:spcPct val="100000"/>
              </a:lnSpc>
            </a:pPr>
            <a:r>
              <a:rPr sz="1600" b="0">
                <a:solidFill>
                  <a:srgbClr val="11161A"/>
                </a:solidFill>
                <a:latin typeface="Segoe UI"/>
              </a:rPr>
              <a:t>34–50%</a:t>
            </a:r>
          </a:p>
        </p:txBody>
      </p:sp>
      <p:sp>
        <p:nvSpPr>
          <p:cNvPr id="16" name="TextBox 15"/>
          <p:cNvSpPr txBox="1"/>
          <p:nvPr/>
        </p:nvSpPr>
        <p:spPr>
          <a:xfrm>
            <a:off x="4754880" y="3593592"/>
            <a:ext cx="2926080" cy="457200"/>
          </a:xfrm>
          <a:prstGeom prst="rect">
            <a:avLst/>
          </a:prstGeom>
          <a:noFill/>
        </p:spPr>
        <p:txBody>
          <a:bodyPr wrap="square" anchor="t" lIns="0" rIns="0" tIns="0" bIns="0">
            <a:spAutoFit/>
          </a:bodyPr>
          <a:lstStyle/>
          <a:p>
            <a:pPr algn="l">
              <a:lnSpc>
                <a:spcPct val="100000"/>
              </a:lnSpc>
            </a:pPr>
            <a:r>
              <a:rPr sz="1300" b="0">
                <a:solidFill>
                  <a:srgbClr val="4E5C5A"/>
                </a:solidFill>
                <a:latin typeface="Consolas"/>
              </a:rPr>
              <a:t>2,119</a:t>
            </a:r>
          </a:p>
        </p:txBody>
      </p:sp>
      <p:sp>
        <p:nvSpPr>
          <p:cNvPr id="17" name="TextBox 16"/>
          <p:cNvSpPr txBox="1"/>
          <p:nvPr/>
        </p:nvSpPr>
        <p:spPr>
          <a:xfrm>
            <a:off x="8229600" y="3557016"/>
            <a:ext cx="2926080" cy="457200"/>
          </a:xfrm>
          <a:prstGeom prst="rect">
            <a:avLst/>
          </a:prstGeom>
          <a:noFill/>
        </p:spPr>
        <p:txBody>
          <a:bodyPr wrap="square" anchor="t" lIns="0" rIns="0" tIns="0" bIns="0">
            <a:spAutoFit/>
          </a:bodyPr>
          <a:lstStyle/>
          <a:p>
            <a:pPr algn="l">
              <a:lnSpc>
                <a:spcPct val="100000"/>
              </a:lnSpc>
            </a:pPr>
            <a:r>
              <a:rPr sz="2600" b="0">
                <a:solidFill>
                  <a:srgbClr val="1B6F72"/>
                </a:solidFill>
                <a:latin typeface="Franklin Gothic Medium"/>
              </a:rPr>
              <a:t>35.2%</a:t>
            </a:r>
          </a:p>
        </p:txBody>
      </p:sp>
      <p:sp>
        <p:nvSpPr>
          <p:cNvPr id="18" name="Rectangle 17"/>
          <p:cNvSpPr/>
          <p:nvPr/>
        </p:nvSpPr>
        <p:spPr>
          <a:xfrm>
            <a:off x="566928" y="4069080"/>
            <a:ext cx="11064240" cy="566928"/>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4160520"/>
            <a:ext cx="2926080" cy="457200"/>
          </a:xfrm>
          <a:prstGeom prst="rect">
            <a:avLst/>
          </a:prstGeom>
          <a:noFill/>
        </p:spPr>
        <p:txBody>
          <a:bodyPr wrap="square" anchor="t" lIns="0" rIns="0" tIns="0" bIns="0">
            <a:spAutoFit/>
          </a:bodyPr>
          <a:lstStyle/>
          <a:p>
            <a:pPr algn="l">
              <a:lnSpc>
                <a:spcPct val="100000"/>
              </a:lnSpc>
            </a:pPr>
            <a:r>
              <a:rPr sz="1600" b="0">
                <a:solidFill>
                  <a:srgbClr val="11161A"/>
                </a:solidFill>
                <a:latin typeface="Segoe UI"/>
              </a:rPr>
              <a:t>51–66%</a:t>
            </a:r>
          </a:p>
        </p:txBody>
      </p:sp>
      <p:sp>
        <p:nvSpPr>
          <p:cNvPr id="20" name="TextBox 19"/>
          <p:cNvSpPr txBox="1"/>
          <p:nvPr/>
        </p:nvSpPr>
        <p:spPr>
          <a:xfrm>
            <a:off x="4754880" y="4197096"/>
            <a:ext cx="2926080" cy="457200"/>
          </a:xfrm>
          <a:prstGeom prst="rect">
            <a:avLst/>
          </a:prstGeom>
          <a:noFill/>
        </p:spPr>
        <p:txBody>
          <a:bodyPr wrap="square" anchor="t" lIns="0" rIns="0" tIns="0" bIns="0">
            <a:spAutoFit/>
          </a:bodyPr>
          <a:lstStyle/>
          <a:p>
            <a:pPr algn="l">
              <a:lnSpc>
                <a:spcPct val="100000"/>
              </a:lnSpc>
            </a:pPr>
            <a:r>
              <a:rPr sz="1300" b="0">
                <a:solidFill>
                  <a:srgbClr val="4E5C5A"/>
                </a:solidFill>
                <a:latin typeface="Consolas"/>
              </a:rPr>
              <a:t>492</a:t>
            </a:r>
          </a:p>
        </p:txBody>
      </p:sp>
      <p:sp>
        <p:nvSpPr>
          <p:cNvPr id="21" name="TextBox 20"/>
          <p:cNvSpPr txBox="1"/>
          <p:nvPr/>
        </p:nvSpPr>
        <p:spPr>
          <a:xfrm>
            <a:off x="8229600" y="4160520"/>
            <a:ext cx="2926080" cy="457200"/>
          </a:xfrm>
          <a:prstGeom prst="rect">
            <a:avLst/>
          </a:prstGeom>
          <a:noFill/>
        </p:spPr>
        <p:txBody>
          <a:bodyPr wrap="square" anchor="t" lIns="0" rIns="0" tIns="0" bIns="0">
            <a:spAutoFit/>
          </a:bodyPr>
          <a:lstStyle/>
          <a:p>
            <a:pPr algn="l">
              <a:lnSpc>
                <a:spcPct val="100000"/>
              </a:lnSpc>
            </a:pPr>
            <a:r>
              <a:rPr sz="2600" b="0">
                <a:solidFill>
                  <a:srgbClr val="11161A"/>
                </a:solidFill>
                <a:latin typeface="Franklin Gothic Medium"/>
              </a:rPr>
              <a:t>31.1%</a:t>
            </a:r>
          </a:p>
        </p:txBody>
      </p:sp>
      <p:sp>
        <p:nvSpPr>
          <p:cNvPr id="22" name="TextBox 21"/>
          <p:cNvSpPr txBox="1"/>
          <p:nvPr/>
        </p:nvSpPr>
        <p:spPr>
          <a:xfrm>
            <a:off x="868680" y="4764023"/>
            <a:ext cx="2926080" cy="457200"/>
          </a:xfrm>
          <a:prstGeom prst="rect">
            <a:avLst/>
          </a:prstGeom>
          <a:noFill/>
        </p:spPr>
        <p:txBody>
          <a:bodyPr wrap="square" anchor="t" lIns="0" rIns="0" tIns="0" bIns="0">
            <a:spAutoFit/>
          </a:bodyPr>
          <a:lstStyle/>
          <a:p>
            <a:pPr algn="l">
              <a:lnSpc>
                <a:spcPct val="100000"/>
              </a:lnSpc>
            </a:pPr>
            <a:r>
              <a:rPr sz="1600" b="0">
                <a:solidFill>
                  <a:srgbClr val="11161A"/>
                </a:solidFill>
                <a:latin typeface="Segoe UI"/>
              </a:rPr>
              <a:t>67–100%</a:t>
            </a:r>
          </a:p>
        </p:txBody>
      </p:sp>
      <p:sp>
        <p:nvSpPr>
          <p:cNvPr id="23" name="TextBox 22"/>
          <p:cNvSpPr txBox="1"/>
          <p:nvPr/>
        </p:nvSpPr>
        <p:spPr>
          <a:xfrm>
            <a:off x="4754880" y="4800599"/>
            <a:ext cx="2926080" cy="457200"/>
          </a:xfrm>
          <a:prstGeom prst="rect">
            <a:avLst/>
          </a:prstGeom>
          <a:noFill/>
        </p:spPr>
        <p:txBody>
          <a:bodyPr wrap="square" anchor="t" lIns="0" rIns="0" tIns="0" bIns="0">
            <a:spAutoFit/>
          </a:bodyPr>
          <a:lstStyle/>
          <a:p>
            <a:pPr algn="l">
              <a:lnSpc>
                <a:spcPct val="100000"/>
              </a:lnSpc>
            </a:pPr>
            <a:r>
              <a:rPr sz="1300" b="0">
                <a:solidFill>
                  <a:srgbClr val="4E5C5A"/>
                </a:solidFill>
                <a:latin typeface="Consolas"/>
              </a:rPr>
              <a:t>1,204</a:t>
            </a:r>
          </a:p>
        </p:txBody>
      </p:sp>
      <p:sp>
        <p:nvSpPr>
          <p:cNvPr id="24" name="TextBox 23"/>
          <p:cNvSpPr txBox="1"/>
          <p:nvPr/>
        </p:nvSpPr>
        <p:spPr>
          <a:xfrm>
            <a:off x="8229600" y="4764023"/>
            <a:ext cx="2926080" cy="457200"/>
          </a:xfrm>
          <a:prstGeom prst="rect">
            <a:avLst/>
          </a:prstGeom>
          <a:noFill/>
        </p:spPr>
        <p:txBody>
          <a:bodyPr wrap="square" anchor="t" lIns="0" rIns="0" tIns="0" bIns="0">
            <a:spAutoFit/>
          </a:bodyPr>
          <a:lstStyle/>
          <a:p>
            <a:pPr algn="l">
              <a:lnSpc>
                <a:spcPct val="100000"/>
              </a:lnSpc>
            </a:pPr>
            <a:r>
              <a:rPr sz="2600" b="0">
                <a:solidFill>
                  <a:srgbClr val="B33A26"/>
                </a:solidFill>
                <a:latin typeface="Franklin Gothic Medium"/>
              </a:rPr>
              <a:t>14.2%</a:t>
            </a:r>
          </a:p>
        </p:txBody>
      </p:sp>
      <p:sp>
        <p:nvSpPr>
          <p:cNvPr id="25" name="Rectangle 24"/>
          <p:cNvSpPr/>
          <p:nvPr/>
        </p:nvSpPr>
        <p:spPr>
          <a:xfrm>
            <a:off x="566928" y="5276088"/>
            <a:ext cx="11064240" cy="566928"/>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68680" y="5367527"/>
            <a:ext cx="2926080" cy="457200"/>
          </a:xfrm>
          <a:prstGeom prst="rect">
            <a:avLst/>
          </a:prstGeom>
          <a:noFill/>
        </p:spPr>
        <p:txBody>
          <a:bodyPr wrap="square" anchor="t" lIns="0" rIns="0" tIns="0" bIns="0">
            <a:spAutoFit/>
          </a:bodyPr>
          <a:lstStyle/>
          <a:p>
            <a:pPr algn="l">
              <a:lnSpc>
                <a:spcPct val="100000"/>
              </a:lnSpc>
            </a:pPr>
            <a:r>
              <a:rPr sz="1600" b="0">
                <a:solidFill>
                  <a:srgbClr val="11161A"/>
                </a:solidFill>
                <a:latin typeface="Segoe UI"/>
              </a:rPr>
              <a:t>overbet</a:t>
            </a:r>
          </a:p>
        </p:txBody>
      </p:sp>
      <p:sp>
        <p:nvSpPr>
          <p:cNvPr id="27" name="TextBox 26"/>
          <p:cNvSpPr txBox="1"/>
          <p:nvPr/>
        </p:nvSpPr>
        <p:spPr>
          <a:xfrm>
            <a:off x="4754880" y="5404103"/>
            <a:ext cx="2926080" cy="457200"/>
          </a:xfrm>
          <a:prstGeom prst="rect">
            <a:avLst/>
          </a:prstGeom>
          <a:noFill/>
        </p:spPr>
        <p:txBody>
          <a:bodyPr wrap="square" anchor="t" lIns="0" rIns="0" tIns="0" bIns="0">
            <a:spAutoFit/>
          </a:bodyPr>
          <a:lstStyle/>
          <a:p>
            <a:pPr algn="l">
              <a:lnSpc>
                <a:spcPct val="100000"/>
              </a:lnSpc>
            </a:pPr>
            <a:r>
              <a:rPr sz="1300" b="0">
                <a:solidFill>
                  <a:srgbClr val="4E5C5A"/>
                </a:solidFill>
                <a:latin typeface="Consolas"/>
              </a:rPr>
              <a:t>48</a:t>
            </a:r>
          </a:p>
        </p:txBody>
      </p:sp>
      <p:sp>
        <p:nvSpPr>
          <p:cNvPr id="28" name="TextBox 27"/>
          <p:cNvSpPr txBox="1"/>
          <p:nvPr/>
        </p:nvSpPr>
        <p:spPr>
          <a:xfrm>
            <a:off x="8229600" y="5367527"/>
            <a:ext cx="2926080" cy="457200"/>
          </a:xfrm>
          <a:prstGeom prst="rect">
            <a:avLst/>
          </a:prstGeom>
          <a:noFill/>
        </p:spPr>
        <p:txBody>
          <a:bodyPr wrap="square" anchor="t" lIns="0" rIns="0" tIns="0" bIns="0">
            <a:spAutoFit/>
          </a:bodyPr>
          <a:lstStyle/>
          <a:p>
            <a:pPr algn="l">
              <a:lnSpc>
                <a:spcPct val="100000"/>
              </a:lnSpc>
            </a:pPr>
            <a:r>
              <a:rPr sz="2600" b="0">
                <a:solidFill>
                  <a:srgbClr val="B33A26"/>
                </a:solidFill>
                <a:latin typeface="Franklin Gothic Medium"/>
              </a:rPr>
              <a:t>8.3%</a:t>
            </a:r>
          </a:p>
        </p:txBody>
      </p:sp>
      <p:sp>
        <p:nvSpPr>
          <p:cNvPr id="29" name="Rectangle 28"/>
          <p:cNvSpPr/>
          <p:nvPr/>
        </p:nvSpPr>
        <p:spPr>
          <a:xfrm>
            <a:off x="566928" y="5532120"/>
            <a:ext cx="11064240" cy="548640"/>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14400" y="5650992"/>
            <a:ext cx="10424160" cy="365760"/>
          </a:xfrm>
          <a:prstGeom prst="rect">
            <a:avLst/>
          </a:prstGeom>
          <a:noFill/>
        </p:spPr>
        <p:txBody>
          <a:bodyPr wrap="square" anchor="t" lIns="0" rIns="0" tIns="0" bIns="0">
            <a:spAutoFit/>
          </a:bodyPr>
          <a:lstStyle/>
          <a:p>
            <a:pPr algn="l">
              <a:lnSpc>
                <a:spcPct val="100000"/>
              </a:lnSpc>
            </a:pPr>
            <a:r>
              <a:rPr sz="1600" b="0">
                <a:solidFill>
                  <a:srgbClr val="1B6F72"/>
                </a:solidFill>
                <a:latin typeface="Franklin Gothic Medium"/>
              </a:rPr>
              <a:t>Linear, not polar. There are no nuts hiding in the cheap bet.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CFC"/>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POOL  ·  ONE THING YOU DON’T HAVE TO READ</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07 / 13</a:t>
            </a:r>
          </a:p>
        </p:txBody>
      </p:sp>
      <p:sp>
        <p:nvSpPr>
          <p:cNvPr id="4" name="Rectangle 3"/>
          <p:cNvSpPr/>
          <p:nvPr/>
        </p:nvSpPr>
        <p:spPr>
          <a:xfrm>
            <a:off x="566928" y="713232"/>
            <a:ext cx="11064240" cy="12801"/>
          </a:xfrm>
          <a:prstGeom prst="rect">
            <a:avLst/>
          </a:prstGeom>
          <a:solidFill>
            <a:srgbClr val="DCE4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11161A"/>
                </a:solidFill>
                <a:latin typeface="Franklin Gothic Medium"/>
              </a:rPr>
              <a:t>The board doesn’t change the answer.</a:t>
            </a:r>
          </a:p>
        </p:txBody>
      </p:sp>
      <p:sp>
        <p:nvSpPr>
          <p:cNvPr id="6" name="TextBox 5"/>
          <p:cNvSpPr txBox="1"/>
          <p:nvPr/>
        </p:nvSpPr>
        <p:spPr>
          <a:xfrm>
            <a:off x="566928" y="1700784"/>
            <a:ext cx="10424160" cy="731520"/>
          </a:xfrm>
          <a:prstGeom prst="rect">
            <a:avLst/>
          </a:prstGeom>
          <a:noFill/>
        </p:spPr>
        <p:txBody>
          <a:bodyPr wrap="square" anchor="t" lIns="0" rIns="0" tIns="0" bIns="0">
            <a:spAutoFit/>
          </a:bodyPr>
          <a:lstStyle/>
          <a:p>
            <a:pPr algn="l">
              <a:lnSpc>
                <a:spcPct val="125000"/>
              </a:lnSpc>
            </a:pPr>
            <a:r>
              <a:rPr sz="1300" b="0">
                <a:solidFill>
                  <a:srgbClr val="4E5C5A"/>
                </a:solidFill>
                <a:latin typeface="Segoe UI"/>
              </a:rPr>
              <a:t>Same read on every texture — his fold-to-a-raise barely moves:</a:t>
            </a:r>
          </a:p>
        </p:txBody>
      </p:sp>
      <p:sp>
        <p:nvSpPr>
          <p:cNvPr id="7" name="TextBox 6"/>
          <p:cNvSpPr txBox="1"/>
          <p:nvPr/>
        </p:nvSpPr>
        <p:spPr>
          <a:xfrm>
            <a:off x="868680" y="251460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TOP CARD ON THE FLOP</a:t>
            </a:r>
          </a:p>
        </p:txBody>
      </p:sp>
      <p:sp>
        <p:nvSpPr>
          <p:cNvPr id="8" name="TextBox 7"/>
          <p:cNvSpPr txBox="1"/>
          <p:nvPr/>
        </p:nvSpPr>
        <p:spPr>
          <a:xfrm>
            <a:off x="5120640" y="251460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UNDERPAIR</a:t>
            </a:r>
          </a:p>
        </p:txBody>
      </p:sp>
      <p:sp>
        <p:nvSpPr>
          <p:cNvPr id="9" name="TextBox 8"/>
          <p:cNvSpPr txBox="1"/>
          <p:nvPr/>
        </p:nvSpPr>
        <p:spPr>
          <a:xfrm>
            <a:off x="8412480" y="251460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HE FOLDS TO A RAISE</a:t>
            </a:r>
          </a:p>
        </p:txBody>
      </p:sp>
      <p:sp>
        <p:nvSpPr>
          <p:cNvPr id="10" name="Rectangle 9"/>
          <p:cNvSpPr/>
          <p:nvPr/>
        </p:nvSpPr>
        <p:spPr>
          <a:xfrm>
            <a:off x="566928" y="2788920"/>
            <a:ext cx="11064240" cy="12801"/>
          </a:xfrm>
          <a:prstGeom prst="rect">
            <a:avLst/>
          </a:prstGeom>
          <a:solidFill>
            <a:srgbClr val="DCE4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2862072"/>
            <a:ext cx="11064240" cy="512063"/>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990088"/>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Ace-high</a:t>
            </a:r>
          </a:p>
        </p:txBody>
      </p:sp>
      <p:sp>
        <p:nvSpPr>
          <p:cNvPr id="13" name="TextBox 12"/>
          <p:cNvSpPr txBox="1"/>
          <p:nvPr/>
        </p:nvSpPr>
        <p:spPr>
          <a:xfrm>
            <a:off x="5120640" y="2953512"/>
            <a:ext cx="2926080" cy="457200"/>
          </a:xfrm>
          <a:prstGeom prst="rect">
            <a:avLst/>
          </a:prstGeom>
          <a:noFill/>
        </p:spPr>
        <p:txBody>
          <a:bodyPr wrap="square" anchor="t" lIns="0" rIns="0" tIns="0" bIns="0">
            <a:spAutoFit/>
          </a:bodyPr>
          <a:lstStyle/>
          <a:p>
            <a:pPr algn="l">
              <a:lnSpc>
                <a:spcPct val="100000"/>
              </a:lnSpc>
            </a:pPr>
            <a:r>
              <a:rPr sz="2000" b="0">
                <a:solidFill>
                  <a:srgbClr val="4E5C5A"/>
                </a:solidFill>
                <a:latin typeface="Franklin Gothic Medium"/>
              </a:rPr>
              <a:t>5.6%</a:t>
            </a:r>
          </a:p>
        </p:txBody>
      </p:sp>
      <p:sp>
        <p:nvSpPr>
          <p:cNvPr id="14" name="TextBox 13"/>
          <p:cNvSpPr txBox="1"/>
          <p:nvPr/>
        </p:nvSpPr>
        <p:spPr>
          <a:xfrm>
            <a:off x="8412480" y="2953512"/>
            <a:ext cx="2926080" cy="457200"/>
          </a:xfrm>
          <a:prstGeom prst="rect">
            <a:avLst/>
          </a:prstGeom>
          <a:noFill/>
        </p:spPr>
        <p:txBody>
          <a:bodyPr wrap="square" anchor="t" lIns="0" rIns="0" tIns="0" bIns="0">
            <a:spAutoFit/>
          </a:bodyPr>
          <a:lstStyle/>
          <a:p>
            <a:pPr algn="l">
              <a:lnSpc>
                <a:spcPct val="100000"/>
              </a:lnSpc>
            </a:pPr>
            <a:r>
              <a:rPr sz="2200" b="0">
                <a:solidFill>
                  <a:srgbClr val="1B6F72"/>
                </a:solidFill>
                <a:latin typeface="Franklin Gothic Medium"/>
              </a:rPr>
              <a:t>33.8%</a:t>
            </a:r>
          </a:p>
        </p:txBody>
      </p:sp>
      <p:sp>
        <p:nvSpPr>
          <p:cNvPr id="15" name="TextBox 14"/>
          <p:cNvSpPr txBox="1"/>
          <p:nvPr/>
        </p:nvSpPr>
        <p:spPr>
          <a:xfrm>
            <a:off x="868680" y="3538728"/>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King-high</a:t>
            </a:r>
          </a:p>
        </p:txBody>
      </p:sp>
      <p:sp>
        <p:nvSpPr>
          <p:cNvPr id="16" name="TextBox 15"/>
          <p:cNvSpPr txBox="1"/>
          <p:nvPr/>
        </p:nvSpPr>
        <p:spPr>
          <a:xfrm>
            <a:off x="5120640" y="3502152"/>
            <a:ext cx="2926080" cy="457200"/>
          </a:xfrm>
          <a:prstGeom prst="rect">
            <a:avLst/>
          </a:prstGeom>
          <a:noFill/>
        </p:spPr>
        <p:txBody>
          <a:bodyPr wrap="square" anchor="t" lIns="0" rIns="0" tIns="0" bIns="0">
            <a:spAutoFit/>
          </a:bodyPr>
          <a:lstStyle/>
          <a:p>
            <a:pPr algn="l">
              <a:lnSpc>
                <a:spcPct val="100000"/>
              </a:lnSpc>
            </a:pPr>
            <a:r>
              <a:rPr sz="2000" b="0">
                <a:solidFill>
                  <a:srgbClr val="4E5C5A"/>
                </a:solidFill>
                <a:latin typeface="Franklin Gothic Medium"/>
              </a:rPr>
              <a:t>6.1%</a:t>
            </a:r>
          </a:p>
        </p:txBody>
      </p:sp>
      <p:sp>
        <p:nvSpPr>
          <p:cNvPr id="17" name="TextBox 16"/>
          <p:cNvSpPr txBox="1"/>
          <p:nvPr/>
        </p:nvSpPr>
        <p:spPr>
          <a:xfrm>
            <a:off x="8412480" y="3502152"/>
            <a:ext cx="2926080" cy="457200"/>
          </a:xfrm>
          <a:prstGeom prst="rect">
            <a:avLst/>
          </a:prstGeom>
          <a:noFill/>
        </p:spPr>
        <p:txBody>
          <a:bodyPr wrap="square" anchor="t" lIns="0" rIns="0" tIns="0" bIns="0">
            <a:spAutoFit/>
          </a:bodyPr>
          <a:lstStyle/>
          <a:p>
            <a:pPr algn="l">
              <a:lnSpc>
                <a:spcPct val="100000"/>
              </a:lnSpc>
            </a:pPr>
            <a:r>
              <a:rPr sz="2200" b="0">
                <a:solidFill>
                  <a:srgbClr val="1B6F72"/>
                </a:solidFill>
                <a:latin typeface="Franklin Gothic Medium"/>
              </a:rPr>
              <a:t>35.7%</a:t>
            </a:r>
          </a:p>
        </p:txBody>
      </p:sp>
      <p:sp>
        <p:nvSpPr>
          <p:cNvPr id="18" name="Rectangle 17"/>
          <p:cNvSpPr/>
          <p:nvPr/>
        </p:nvSpPr>
        <p:spPr>
          <a:xfrm>
            <a:off x="566928" y="3959352"/>
            <a:ext cx="11064240" cy="512063"/>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4087368"/>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Queen-high</a:t>
            </a:r>
          </a:p>
        </p:txBody>
      </p:sp>
      <p:sp>
        <p:nvSpPr>
          <p:cNvPr id="20" name="TextBox 19"/>
          <p:cNvSpPr txBox="1"/>
          <p:nvPr/>
        </p:nvSpPr>
        <p:spPr>
          <a:xfrm>
            <a:off x="5120640" y="4050791"/>
            <a:ext cx="2926080" cy="457200"/>
          </a:xfrm>
          <a:prstGeom prst="rect">
            <a:avLst/>
          </a:prstGeom>
          <a:noFill/>
        </p:spPr>
        <p:txBody>
          <a:bodyPr wrap="square" anchor="t" lIns="0" rIns="0" tIns="0" bIns="0">
            <a:spAutoFit/>
          </a:bodyPr>
          <a:lstStyle/>
          <a:p>
            <a:pPr algn="l">
              <a:lnSpc>
                <a:spcPct val="100000"/>
              </a:lnSpc>
            </a:pPr>
            <a:r>
              <a:rPr sz="2000" b="0">
                <a:solidFill>
                  <a:srgbClr val="4E5C5A"/>
                </a:solidFill>
                <a:latin typeface="Franklin Gothic Medium"/>
              </a:rPr>
              <a:t>6.2%</a:t>
            </a:r>
          </a:p>
        </p:txBody>
      </p:sp>
      <p:sp>
        <p:nvSpPr>
          <p:cNvPr id="21" name="TextBox 20"/>
          <p:cNvSpPr txBox="1"/>
          <p:nvPr/>
        </p:nvSpPr>
        <p:spPr>
          <a:xfrm>
            <a:off x="8412480" y="4050791"/>
            <a:ext cx="2926080" cy="457200"/>
          </a:xfrm>
          <a:prstGeom prst="rect">
            <a:avLst/>
          </a:prstGeom>
          <a:noFill/>
        </p:spPr>
        <p:txBody>
          <a:bodyPr wrap="square" anchor="t" lIns="0" rIns="0" tIns="0" bIns="0">
            <a:spAutoFit/>
          </a:bodyPr>
          <a:lstStyle/>
          <a:p>
            <a:pPr algn="l">
              <a:lnSpc>
                <a:spcPct val="100000"/>
              </a:lnSpc>
            </a:pPr>
            <a:r>
              <a:rPr sz="2200" b="0">
                <a:solidFill>
                  <a:srgbClr val="1B6F72"/>
                </a:solidFill>
                <a:latin typeface="Franklin Gothic Medium"/>
              </a:rPr>
              <a:t>30.2%</a:t>
            </a:r>
          </a:p>
        </p:txBody>
      </p:sp>
      <p:sp>
        <p:nvSpPr>
          <p:cNvPr id="22" name="TextBox 21"/>
          <p:cNvSpPr txBox="1"/>
          <p:nvPr/>
        </p:nvSpPr>
        <p:spPr>
          <a:xfrm>
            <a:off x="868680" y="4636007"/>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Jack-high</a:t>
            </a:r>
          </a:p>
        </p:txBody>
      </p:sp>
      <p:sp>
        <p:nvSpPr>
          <p:cNvPr id="23" name="TextBox 22"/>
          <p:cNvSpPr txBox="1"/>
          <p:nvPr/>
        </p:nvSpPr>
        <p:spPr>
          <a:xfrm>
            <a:off x="5120640" y="4599431"/>
            <a:ext cx="2926080" cy="457200"/>
          </a:xfrm>
          <a:prstGeom prst="rect">
            <a:avLst/>
          </a:prstGeom>
          <a:noFill/>
        </p:spPr>
        <p:txBody>
          <a:bodyPr wrap="square" anchor="t" lIns="0" rIns="0" tIns="0" bIns="0">
            <a:spAutoFit/>
          </a:bodyPr>
          <a:lstStyle/>
          <a:p>
            <a:pPr algn="l">
              <a:lnSpc>
                <a:spcPct val="100000"/>
              </a:lnSpc>
            </a:pPr>
            <a:r>
              <a:rPr sz="2000" b="0">
                <a:solidFill>
                  <a:srgbClr val="4E5C5A"/>
                </a:solidFill>
                <a:latin typeface="Franklin Gothic Medium"/>
              </a:rPr>
              <a:t>5.7%</a:t>
            </a:r>
          </a:p>
        </p:txBody>
      </p:sp>
      <p:sp>
        <p:nvSpPr>
          <p:cNvPr id="24" name="TextBox 23"/>
          <p:cNvSpPr txBox="1"/>
          <p:nvPr/>
        </p:nvSpPr>
        <p:spPr>
          <a:xfrm>
            <a:off x="8412480" y="4599431"/>
            <a:ext cx="2926080" cy="457200"/>
          </a:xfrm>
          <a:prstGeom prst="rect">
            <a:avLst/>
          </a:prstGeom>
          <a:noFill/>
        </p:spPr>
        <p:txBody>
          <a:bodyPr wrap="square" anchor="t" lIns="0" rIns="0" tIns="0" bIns="0">
            <a:spAutoFit/>
          </a:bodyPr>
          <a:lstStyle/>
          <a:p>
            <a:pPr algn="l">
              <a:lnSpc>
                <a:spcPct val="100000"/>
              </a:lnSpc>
            </a:pPr>
            <a:r>
              <a:rPr sz="2200" b="0">
                <a:solidFill>
                  <a:srgbClr val="1B6F72"/>
                </a:solidFill>
                <a:latin typeface="Franklin Gothic Medium"/>
              </a:rPr>
              <a:t>32.2%</a:t>
            </a:r>
          </a:p>
        </p:txBody>
      </p:sp>
      <p:sp>
        <p:nvSpPr>
          <p:cNvPr id="25" name="Rectangle 24"/>
          <p:cNvSpPr/>
          <p:nvPr/>
        </p:nvSpPr>
        <p:spPr>
          <a:xfrm>
            <a:off x="566928" y="5056631"/>
            <a:ext cx="11064240" cy="512063"/>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68680" y="5184647"/>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Ten-high or lower</a:t>
            </a:r>
          </a:p>
        </p:txBody>
      </p:sp>
      <p:sp>
        <p:nvSpPr>
          <p:cNvPr id="27" name="TextBox 26"/>
          <p:cNvSpPr txBox="1"/>
          <p:nvPr/>
        </p:nvSpPr>
        <p:spPr>
          <a:xfrm>
            <a:off x="5120640" y="5148071"/>
            <a:ext cx="2926080" cy="457200"/>
          </a:xfrm>
          <a:prstGeom prst="rect">
            <a:avLst/>
          </a:prstGeom>
          <a:noFill/>
        </p:spPr>
        <p:txBody>
          <a:bodyPr wrap="square" anchor="t" lIns="0" rIns="0" tIns="0" bIns="0">
            <a:spAutoFit/>
          </a:bodyPr>
          <a:lstStyle/>
          <a:p>
            <a:pPr algn="l">
              <a:lnSpc>
                <a:spcPct val="100000"/>
              </a:lnSpc>
            </a:pPr>
            <a:r>
              <a:rPr sz="2000" b="0">
                <a:solidFill>
                  <a:srgbClr val="4E5C5A"/>
                </a:solidFill>
                <a:latin typeface="Franklin Gothic Medium"/>
              </a:rPr>
              <a:t>5.2%</a:t>
            </a:r>
          </a:p>
        </p:txBody>
      </p:sp>
      <p:sp>
        <p:nvSpPr>
          <p:cNvPr id="28" name="TextBox 27"/>
          <p:cNvSpPr txBox="1"/>
          <p:nvPr/>
        </p:nvSpPr>
        <p:spPr>
          <a:xfrm>
            <a:off x="8412480" y="5148071"/>
            <a:ext cx="2926080" cy="457200"/>
          </a:xfrm>
          <a:prstGeom prst="rect">
            <a:avLst/>
          </a:prstGeom>
          <a:noFill/>
        </p:spPr>
        <p:txBody>
          <a:bodyPr wrap="square" anchor="t" lIns="0" rIns="0" tIns="0" bIns="0">
            <a:spAutoFit/>
          </a:bodyPr>
          <a:lstStyle/>
          <a:p>
            <a:pPr algn="l">
              <a:lnSpc>
                <a:spcPct val="100000"/>
              </a:lnSpc>
            </a:pPr>
            <a:r>
              <a:rPr sz="2200" b="0">
                <a:solidFill>
                  <a:srgbClr val="1B6F72"/>
                </a:solidFill>
                <a:latin typeface="Franklin Gothic Medium"/>
              </a:rPr>
              <a:t>32.9%</a:t>
            </a:r>
          </a:p>
        </p:txBody>
      </p:sp>
      <p:sp>
        <p:nvSpPr>
          <p:cNvPr id="29" name="Rectangle 28"/>
          <p:cNvSpPr/>
          <p:nvPr/>
        </p:nvSpPr>
        <p:spPr>
          <a:xfrm>
            <a:off x="566928" y="5394960"/>
            <a:ext cx="11064240" cy="621792"/>
          </a:xfrm>
          <a:prstGeom prst="rect">
            <a:avLst/>
          </a:prstGeom>
          <a:solidFill>
            <a:srgbClr val="E2EF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14400" y="5532120"/>
            <a:ext cx="10424160" cy="411480"/>
          </a:xfrm>
          <a:prstGeom prst="rect">
            <a:avLst/>
          </a:prstGeom>
          <a:noFill/>
        </p:spPr>
        <p:txBody>
          <a:bodyPr wrap="square" anchor="t" lIns="0" rIns="0" tIns="0" bIns="0">
            <a:spAutoFit/>
          </a:bodyPr>
          <a:lstStyle/>
          <a:p>
            <a:pPr algn="l">
              <a:lnSpc>
                <a:spcPct val="100000"/>
              </a:lnSpc>
            </a:pPr>
            <a:r>
              <a:rPr sz="1700" b="0">
                <a:solidFill>
                  <a:srgbClr val="1B6F72"/>
                </a:solidFill>
                <a:latin typeface="Franklin Gothic Medium"/>
              </a:rPr>
              <a:t>Read the size, not the flop. It is the same answer on all of them.</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CFC"/>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US  ·  MEASURED</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08 / 13</a:t>
            </a:r>
          </a:p>
        </p:txBody>
      </p:sp>
      <p:sp>
        <p:nvSpPr>
          <p:cNvPr id="4" name="Rectangle 3"/>
          <p:cNvSpPr/>
          <p:nvPr/>
        </p:nvSpPr>
        <p:spPr>
          <a:xfrm>
            <a:off x="566928" y="713232"/>
            <a:ext cx="11064240" cy="12801"/>
          </a:xfrm>
          <a:prstGeom prst="rect">
            <a:avLst/>
          </a:prstGeom>
          <a:solidFill>
            <a:srgbClr val="DCE4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11161A"/>
                </a:solidFill>
                <a:latin typeface="Franklin Gothic Medium"/>
              </a:rPr>
              <a:t>And it’s working on us.</a:t>
            </a:r>
          </a:p>
        </p:txBody>
      </p:sp>
      <p:sp>
        <p:nvSpPr>
          <p:cNvPr id="6" name="TextBox 5"/>
          <p:cNvSpPr txBox="1"/>
          <p:nvPr/>
        </p:nvSpPr>
        <p:spPr>
          <a:xfrm>
            <a:off x="566928" y="1700784"/>
            <a:ext cx="10424160" cy="731520"/>
          </a:xfrm>
          <a:prstGeom prst="rect">
            <a:avLst/>
          </a:prstGeom>
          <a:noFill/>
        </p:spPr>
        <p:txBody>
          <a:bodyPr wrap="square" anchor="t" lIns="0" rIns="0" tIns="0" bIns="0">
            <a:spAutoFit/>
          </a:bodyPr>
          <a:lstStyle/>
          <a:p>
            <a:pPr algn="l">
              <a:lnSpc>
                <a:spcPct val="125000"/>
              </a:lnSpc>
            </a:pPr>
            <a:r>
              <a:rPr sz="1300" b="0">
                <a:solidFill>
                  <a:srgbClr val="4E5C5A"/>
                </a:solidFill>
                <a:latin typeface="Segoe UI"/>
              </a:rPr>
              <a:t>What we do facing the cheap donk, against what the field does:</a:t>
            </a:r>
          </a:p>
        </p:txBody>
      </p:sp>
      <p:sp>
        <p:nvSpPr>
          <p:cNvPr id="7" name="TextBox 6"/>
          <p:cNvSpPr txBox="1"/>
          <p:nvPr/>
        </p:nvSpPr>
        <p:spPr>
          <a:xfrm>
            <a:off x="868680" y="246888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FACING A ≤33% DONK</a:t>
            </a:r>
          </a:p>
        </p:txBody>
      </p:sp>
      <p:sp>
        <p:nvSpPr>
          <p:cNvPr id="8" name="TextBox 7"/>
          <p:cNvSpPr txBox="1"/>
          <p:nvPr/>
        </p:nvSpPr>
        <p:spPr>
          <a:xfrm>
            <a:off x="5120640" y="246888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WE FOLD</a:t>
            </a:r>
          </a:p>
        </p:txBody>
      </p:sp>
      <p:sp>
        <p:nvSpPr>
          <p:cNvPr id="9" name="TextBox 8"/>
          <p:cNvSpPr txBox="1"/>
          <p:nvPr/>
        </p:nvSpPr>
        <p:spPr>
          <a:xfrm>
            <a:off x="8412480" y="246888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WE RAISE</a:t>
            </a:r>
          </a:p>
        </p:txBody>
      </p:sp>
      <p:sp>
        <p:nvSpPr>
          <p:cNvPr id="10" name="Rectangle 9"/>
          <p:cNvSpPr/>
          <p:nvPr/>
        </p:nvSpPr>
        <p:spPr>
          <a:xfrm>
            <a:off x="566928" y="2743200"/>
            <a:ext cx="11064240" cy="12801"/>
          </a:xfrm>
          <a:prstGeom prst="rect">
            <a:avLst/>
          </a:prstGeom>
          <a:solidFill>
            <a:srgbClr val="DCE4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2816352"/>
            <a:ext cx="11064240" cy="621792"/>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944368"/>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Us — 2026  (552)</a:t>
            </a:r>
          </a:p>
        </p:txBody>
      </p:sp>
      <p:sp>
        <p:nvSpPr>
          <p:cNvPr id="13" name="TextBox 12"/>
          <p:cNvSpPr txBox="1"/>
          <p:nvPr/>
        </p:nvSpPr>
        <p:spPr>
          <a:xfrm>
            <a:off x="5120640" y="2907792"/>
            <a:ext cx="2926080" cy="457200"/>
          </a:xfrm>
          <a:prstGeom prst="rect">
            <a:avLst/>
          </a:prstGeom>
          <a:noFill/>
        </p:spPr>
        <p:txBody>
          <a:bodyPr wrap="square" anchor="t" lIns="0" rIns="0" tIns="0" bIns="0">
            <a:spAutoFit/>
          </a:bodyPr>
          <a:lstStyle/>
          <a:p>
            <a:pPr algn="l">
              <a:lnSpc>
                <a:spcPct val="100000"/>
              </a:lnSpc>
            </a:pPr>
            <a:r>
              <a:rPr sz="2600" b="0">
                <a:solidFill>
                  <a:srgbClr val="B33A26"/>
                </a:solidFill>
                <a:latin typeface="Franklin Gothic Medium"/>
              </a:rPr>
              <a:t>26.4%</a:t>
            </a:r>
          </a:p>
        </p:txBody>
      </p:sp>
      <p:sp>
        <p:nvSpPr>
          <p:cNvPr id="14" name="TextBox 13"/>
          <p:cNvSpPr txBox="1"/>
          <p:nvPr/>
        </p:nvSpPr>
        <p:spPr>
          <a:xfrm>
            <a:off x="8412480" y="2907792"/>
            <a:ext cx="2926080" cy="457200"/>
          </a:xfrm>
          <a:prstGeom prst="rect">
            <a:avLst/>
          </a:prstGeom>
          <a:noFill/>
        </p:spPr>
        <p:txBody>
          <a:bodyPr wrap="square" anchor="t" lIns="0" rIns="0" tIns="0" bIns="0">
            <a:spAutoFit/>
          </a:bodyPr>
          <a:lstStyle/>
          <a:p>
            <a:pPr algn="l">
              <a:lnSpc>
                <a:spcPct val="100000"/>
              </a:lnSpc>
            </a:pPr>
            <a:r>
              <a:rPr sz="2600" b="0">
                <a:solidFill>
                  <a:srgbClr val="B33A26"/>
                </a:solidFill>
                <a:latin typeface="Franklin Gothic Medium"/>
              </a:rPr>
              <a:t>16.1%</a:t>
            </a:r>
          </a:p>
        </p:txBody>
      </p:sp>
      <p:sp>
        <p:nvSpPr>
          <p:cNvPr id="15" name="TextBox 14"/>
          <p:cNvSpPr txBox="1"/>
          <p:nvPr/>
        </p:nvSpPr>
        <p:spPr>
          <a:xfrm>
            <a:off x="868680" y="3602736"/>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Us — before 2026  (1,337)</a:t>
            </a:r>
          </a:p>
        </p:txBody>
      </p:sp>
      <p:sp>
        <p:nvSpPr>
          <p:cNvPr id="16" name="TextBox 15"/>
          <p:cNvSpPr txBox="1"/>
          <p:nvPr/>
        </p:nvSpPr>
        <p:spPr>
          <a:xfrm>
            <a:off x="5120640" y="3566160"/>
            <a:ext cx="2926080" cy="457200"/>
          </a:xfrm>
          <a:prstGeom prst="rect">
            <a:avLst/>
          </a:prstGeom>
          <a:noFill/>
        </p:spPr>
        <p:txBody>
          <a:bodyPr wrap="square" anchor="t" lIns="0" rIns="0" tIns="0" bIns="0">
            <a:spAutoFit/>
          </a:bodyPr>
          <a:lstStyle/>
          <a:p>
            <a:pPr algn="l">
              <a:lnSpc>
                <a:spcPct val="100000"/>
              </a:lnSpc>
            </a:pPr>
            <a:r>
              <a:rPr sz="2600" b="0">
                <a:solidFill>
                  <a:srgbClr val="B33A26"/>
                </a:solidFill>
                <a:latin typeface="Franklin Gothic Medium"/>
              </a:rPr>
              <a:t>25.1%</a:t>
            </a:r>
          </a:p>
        </p:txBody>
      </p:sp>
      <p:sp>
        <p:nvSpPr>
          <p:cNvPr id="17" name="TextBox 16"/>
          <p:cNvSpPr txBox="1"/>
          <p:nvPr/>
        </p:nvSpPr>
        <p:spPr>
          <a:xfrm>
            <a:off x="8412480" y="3566160"/>
            <a:ext cx="2926080" cy="457200"/>
          </a:xfrm>
          <a:prstGeom prst="rect">
            <a:avLst/>
          </a:prstGeom>
          <a:noFill/>
        </p:spPr>
        <p:txBody>
          <a:bodyPr wrap="square" anchor="t" lIns="0" rIns="0" tIns="0" bIns="0">
            <a:spAutoFit/>
          </a:bodyPr>
          <a:lstStyle/>
          <a:p>
            <a:pPr algn="l">
              <a:lnSpc>
                <a:spcPct val="100000"/>
              </a:lnSpc>
            </a:pPr>
            <a:r>
              <a:rPr sz="2600" b="0">
                <a:solidFill>
                  <a:srgbClr val="B33A26"/>
                </a:solidFill>
                <a:latin typeface="Franklin Gothic Medium"/>
              </a:rPr>
              <a:t>14.4%</a:t>
            </a:r>
          </a:p>
        </p:txBody>
      </p:sp>
      <p:sp>
        <p:nvSpPr>
          <p:cNvPr id="18" name="Rectangle 17"/>
          <p:cNvSpPr/>
          <p:nvPr/>
        </p:nvSpPr>
        <p:spPr>
          <a:xfrm>
            <a:off x="566928" y="4133087"/>
            <a:ext cx="11064240" cy="621792"/>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4261103"/>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The field</a:t>
            </a:r>
          </a:p>
        </p:txBody>
      </p:sp>
      <p:sp>
        <p:nvSpPr>
          <p:cNvPr id="20" name="TextBox 19"/>
          <p:cNvSpPr txBox="1"/>
          <p:nvPr/>
        </p:nvSpPr>
        <p:spPr>
          <a:xfrm>
            <a:off x="5120640" y="4224527"/>
            <a:ext cx="2926080" cy="457200"/>
          </a:xfrm>
          <a:prstGeom prst="rect">
            <a:avLst/>
          </a:prstGeom>
          <a:noFill/>
        </p:spPr>
        <p:txBody>
          <a:bodyPr wrap="square" anchor="t" lIns="0" rIns="0" tIns="0" bIns="0">
            <a:spAutoFit/>
          </a:bodyPr>
          <a:lstStyle/>
          <a:p>
            <a:pPr algn="l">
              <a:lnSpc>
                <a:spcPct val="100000"/>
              </a:lnSpc>
            </a:pPr>
            <a:r>
              <a:rPr sz="2600" b="0">
                <a:solidFill>
                  <a:srgbClr val="1B6F72"/>
                </a:solidFill>
                <a:latin typeface="Franklin Gothic Medium"/>
              </a:rPr>
              <a:t>14.5%</a:t>
            </a:r>
          </a:p>
        </p:txBody>
      </p:sp>
      <p:sp>
        <p:nvSpPr>
          <p:cNvPr id="21" name="TextBox 20"/>
          <p:cNvSpPr txBox="1"/>
          <p:nvPr/>
        </p:nvSpPr>
        <p:spPr>
          <a:xfrm>
            <a:off x="8412480" y="4224527"/>
            <a:ext cx="2926080" cy="457200"/>
          </a:xfrm>
          <a:prstGeom prst="rect">
            <a:avLst/>
          </a:prstGeom>
          <a:noFill/>
        </p:spPr>
        <p:txBody>
          <a:bodyPr wrap="square" anchor="t" lIns="0" rIns="0" tIns="0" bIns="0">
            <a:spAutoFit/>
          </a:bodyPr>
          <a:lstStyle/>
          <a:p>
            <a:pPr algn="l">
              <a:lnSpc>
                <a:spcPct val="100000"/>
              </a:lnSpc>
            </a:pPr>
            <a:r>
              <a:rPr sz="2600" b="0">
                <a:solidFill>
                  <a:srgbClr val="1B6F72"/>
                </a:solidFill>
                <a:latin typeface="Franklin Gothic Medium"/>
              </a:rPr>
              <a:t>31.1%</a:t>
            </a:r>
          </a:p>
        </p:txBody>
      </p:sp>
      <p:sp>
        <p:nvSpPr>
          <p:cNvPr id="22" name="Rectangle 21"/>
          <p:cNvSpPr/>
          <p:nvPr/>
        </p:nvSpPr>
        <p:spPr>
          <a:xfrm>
            <a:off x="566928" y="4709160"/>
            <a:ext cx="11064240" cy="1280160"/>
          </a:xfrm>
          <a:prstGeom prst="rect">
            <a:avLst/>
          </a:prstGeom>
          <a:solidFill>
            <a:srgbClr val="F7E8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14400" y="4892040"/>
            <a:ext cx="10424160" cy="960120"/>
          </a:xfrm>
          <a:prstGeom prst="rect">
            <a:avLst/>
          </a:prstGeom>
          <a:noFill/>
        </p:spPr>
        <p:txBody>
          <a:bodyPr wrap="square" anchor="t" lIns="0" rIns="0" tIns="0" bIns="0">
            <a:spAutoFit/>
          </a:bodyPr>
          <a:lstStyle/>
          <a:p>
            <a:pPr algn="l">
              <a:lnSpc>
                <a:spcPct val="130000"/>
              </a:lnSpc>
            </a:pPr>
            <a:r>
              <a:rPr sz="1900" b="0">
                <a:solidFill>
                  <a:srgbClr val="B33A26"/>
                </a:solidFill>
                <a:latin typeface="Franklin Gothic Medium"/>
              </a:rPr>
              <a:t>We fold to the weakest bet on the board twice as often as the field, and raise it half as often.</a:t>
            </a:r>
          </a:p>
          <a:p>
            <a:pPr algn="l">
              <a:lnSpc>
                <a:spcPct val="130000"/>
              </a:lnSpc>
            </a:pPr>
            <a:r>
              <a:rPr sz="1300" b="0">
                <a:solidFill>
                  <a:srgbClr val="4E5C5A"/>
                </a:solidFill>
                <a:latin typeface="Segoe UI"/>
              </a:rPr>
              <a:t>Two eras, three thousand spots, the same numbers. That is a setting, not a slump.</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CFC"/>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EXPLOIT  ·  THE ANSWER</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09 / 13</a:t>
            </a:r>
          </a:p>
        </p:txBody>
      </p:sp>
      <p:sp>
        <p:nvSpPr>
          <p:cNvPr id="4" name="Rectangle 3"/>
          <p:cNvSpPr/>
          <p:nvPr/>
        </p:nvSpPr>
        <p:spPr>
          <a:xfrm>
            <a:off x="566928" y="713232"/>
            <a:ext cx="11064240" cy="12801"/>
          </a:xfrm>
          <a:prstGeom prst="rect">
            <a:avLst/>
          </a:prstGeom>
          <a:solidFill>
            <a:srgbClr val="DCE4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11161A"/>
                </a:solidFill>
                <a:latin typeface="Franklin Gothic Medium"/>
              </a:rPr>
              <a:t>Raise it — and raise it big.</a:t>
            </a:r>
          </a:p>
        </p:txBody>
      </p:sp>
      <p:sp>
        <p:nvSpPr>
          <p:cNvPr id="6" name="TextBox 5"/>
          <p:cNvSpPr txBox="1"/>
          <p:nvPr/>
        </p:nvSpPr>
        <p:spPr>
          <a:xfrm>
            <a:off x="566928" y="1700784"/>
            <a:ext cx="10424160" cy="731520"/>
          </a:xfrm>
          <a:prstGeom prst="rect">
            <a:avLst/>
          </a:prstGeom>
          <a:noFill/>
        </p:spPr>
        <p:txBody>
          <a:bodyPr wrap="square" anchor="t" lIns="0" rIns="0" tIns="0" bIns="0">
            <a:spAutoFit/>
          </a:bodyPr>
          <a:lstStyle/>
          <a:p>
            <a:pPr algn="l">
              <a:lnSpc>
                <a:spcPct val="125000"/>
              </a:lnSpc>
            </a:pPr>
            <a:r>
              <a:rPr sz="1300" b="0">
                <a:solidFill>
                  <a:srgbClr val="4E5C5A"/>
                </a:solidFill>
                <a:latin typeface="Segoe UI"/>
              </a:rPr>
              <a:t>How often he folds his ≤33% donk, by the size of the raise you make:</a:t>
            </a:r>
          </a:p>
        </p:txBody>
      </p:sp>
      <p:sp>
        <p:nvSpPr>
          <p:cNvPr id="7" name="TextBox 6"/>
          <p:cNvSpPr txBox="1"/>
          <p:nvPr/>
        </p:nvSpPr>
        <p:spPr>
          <a:xfrm>
            <a:off x="868680" y="246888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YOUR RAISE</a:t>
            </a:r>
          </a:p>
        </p:txBody>
      </p:sp>
      <p:sp>
        <p:nvSpPr>
          <p:cNvPr id="8" name="TextBox 7"/>
          <p:cNvSpPr txBox="1"/>
          <p:nvPr/>
        </p:nvSpPr>
        <p:spPr>
          <a:xfrm>
            <a:off x="5120640" y="246888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TIMES</a:t>
            </a:r>
          </a:p>
        </p:txBody>
      </p:sp>
      <p:sp>
        <p:nvSpPr>
          <p:cNvPr id="9" name="TextBox 8"/>
          <p:cNvSpPr txBox="1"/>
          <p:nvPr/>
        </p:nvSpPr>
        <p:spPr>
          <a:xfrm>
            <a:off x="8412480" y="246888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HE FOLDS</a:t>
            </a:r>
          </a:p>
        </p:txBody>
      </p:sp>
      <p:sp>
        <p:nvSpPr>
          <p:cNvPr id="10" name="Rectangle 9"/>
          <p:cNvSpPr/>
          <p:nvPr/>
        </p:nvSpPr>
        <p:spPr>
          <a:xfrm>
            <a:off x="566928" y="2743200"/>
            <a:ext cx="11064240" cy="12801"/>
          </a:xfrm>
          <a:prstGeom prst="rect">
            <a:avLst/>
          </a:prstGeom>
          <a:solidFill>
            <a:srgbClr val="DCE4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2816352"/>
            <a:ext cx="11064240" cy="621792"/>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944368"/>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Min-ish  (≤60% pot)</a:t>
            </a:r>
          </a:p>
        </p:txBody>
      </p:sp>
      <p:sp>
        <p:nvSpPr>
          <p:cNvPr id="13" name="TextBox 12"/>
          <p:cNvSpPr txBox="1"/>
          <p:nvPr/>
        </p:nvSpPr>
        <p:spPr>
          <a:xfrm>
            <a:off x="5120640" y="2944368"/>
            <a:ext cx="2926080" cy="457200"/>
          </a:xfrm>
          <a:prstGeom prst="rect">
            <a:avLst/>
          </a:prstGeom>
          <a:noFill/>
        </p:spPr>
        <p:txBody>
          <a:bodyPr wrap="square" anchor="t" lIns="0" rIns="0" tIns="0" bIns="0">
            <a:spAutoFit/>
          </a:bodyPr>
          <a:lstStyle/>
          <a:p>
            <a:pPr algn="l">
              <a:lnSpc>
                <a:spcPct val="100000"/>
              </a:lnSpc>
            </a:pPr>
            <a:r>
              <a:rPr sz="1300" b="0">
                <a:solidFill>
                  <a:srgbClr val="4E5C5A"/>
                </a:solidFill>
                <a:latin typeface="Consolas"/>
              </a:rPr>
              <a:t>1,249</a:t>
            </a:r>
          </a:p>
        </p:txBody>
      </p:sp>
      <p:sp>
        <p:nvSpPr>
          <p:cNvPr id="14" name="TextBox 13"/>
          <p:cNvSpPr txBox="1"/>
          <p:nvPr/>
        </p:nvSpPr>
        <p:spPr>
          <a:xfrm>
            <a:off x="8412480" y="2907792"/>
            <a:ext cx="2926080" cy="457200"/>
          </a:xfrm>
          <a:prstGeom prst="rect">
            <a:avLst/>
          </a:prstGeom>
          <a:noFill/>
        </p:spPr>
        <p:txBody>
          <a:bodyPr wrap="square" anchor="t" lIns="0" rIns="0" tIns="0" bIns="0">
            <a:spAutoFit/>
          </a:bodyPr>
          <a:lstStyle/>
          <a:p>
            <a:pPr algn="l">
              <a:lnSpc>
                <a:spcPct val="100000"/>
              </a:lnSpc>
            </a:pPr>
            <a:r>
              <a:rPr sz="2600" b="0">
                <a:solidFill>
                  <a:srgbClr val="B33A26"/>
                </a:solidFill>
                <a:latin typeface="Franklin Gothic Medium"/>
              </a:rPr>
              <a:t>23.9%</a:t>
            </a:r>
          </a:p>
        </p:txBody>
      </p:sp>
      <p:sp>
        <p:nvSpPr>
          <p:cNvPr id="15" name="TextBox 14"/>
          <p:cNvSpPr txBox="1"/>
          <p:nvPr/>
        </p:nvSpPr>
        <p:spPr>
          <a:xfrm>
            <a:off x="868680" y="3602736"/>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Standard  (61–110%)</a:t>
            </a:r>
          </a:p>
        </p:txBody>
      </p:sp>
      <p:sp>
        <p:nvSpPr>
          <p:cNvPr id="16" name="TextBox 15"/>
          <p:cNvSpPr txBox="1"/>
          <p:nvPr/>
        </p:nvSpPr>
        <p:spPr>
          <a:xfrm>
            <a:off x="5120640" y="3602736"/>
            <a:ext cx="2926080" cy="457200"/>
          </a:xfrm>
          <a:prstGeom prst="rect">
            <a:avLst/>
          </a:prstGeom>
          <a:noFill/>
        </p:spPr>
        <p:txBody>
          <a:bodyPr wrap="square" anchor="t" lIns="0" rIns="0" tIns="0" bIns="0">
            <a:spAutoFit/>
          </a:bodyPr>
          <a:lstStyle/>
          <a:p>
            <a:pPr algn="l">
              <a:lnSpc>
                <a:spcPct val="100000"/>
              </a:lnSpc>
            </a:pPr>
            <a:r>
              <a:rPr sz="1300" b="0">
                <a:solidFill>
                  <a:srgbClr val="4E5C5A"/>
                </a:solidFill>
                <a:latin typeface="Consolas"/>
              </a:rPr>
              <a:t>1,565</a:t>
            </a:r>
          </a:p>
        </p:txBody>
      </p:sp>
      <p:sp>
        <p:nvSpPr>
          <p:cNvPr id="17" name="TextBox 16"/>
          <p:cNvSpPr txBox="1"/>
          <p:nvPr/>
        </p:nvSpPr>
        <p:spPr>
          <a:xfrm>
            <a:off x="8412480" y="3566160"/>
            <a:ext cx="2926080" cy="457200"/>
          </a:xfrm>
          <a:prstGeom prst="rect">
            <a:avLst/>
          </a:prstGeom>
          <a:noFill/>
        </p:spPr>
        <p:txBody>
          <a:bodyPr wrap="square" anchor="t" lIns="0" rIns="0" tIns="0" bIns="0">
            <a:spAutoFit/>
          </a:bodyPr>
          <a:lstStyle/>
          <a:p>
            <a:pPr algn="l">
              <a:lnSpc>
                <a:spcPct val="100000"/>
              </a:lnSpc>
            </a:pPr>
            <a:r>
              <a:rPr sz="2600" b="0">
                <a:solidFill>
                  <a:srgbClr val="11161A"/>
                </a:solidFill>
                <a:latin typeface="Franklin Gothic Medium"/>
              </a:rPr>
              <a:t>42.7%</a:t>
            </a:r>
          </a:p>
        </p:txBody>
      </p:sp>
      <p:sp>
        <p:nvSpPr>
          <p:cNvPr id="18" name="Rectangle 17"/>
          <p:cNvSpPr/>
          <p:nvPr/>
        </p:nvSpPr>
        <p:spPr>
          <a:xfrm>
            <a:off x="566928" y="4133087"/>
            <a:ext cx="11064240" cy="621792"/>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4261103"/>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Big  (110%+ pot)</a:t>
            </a:r>
          </a:p>
        </p:txBody>
      </p:sp>
      <p:sp>
        <p:nvSpPr>
          <p:cNvPr id="20" name="TextBox 19"/>
          <p:cNvSpPr txBox="1"/>
          <p:nvPr/>
        </p:nvSpPr>
        <p:spPr>
          <a:xfrm>
            <a:off x="5120640" y="4261103"/>
            <a:ext cx="2926080" cy="457200"/>
          </a:xfrm>
          <a:prstGeom prst="rect">
            <a:avLst/>
          </a:prstGeom>
          <a:noFill/>
        </p:spPr>
        <p:txBody>
          <a:bodyPr wrap="square" anchor="t" lIns="0" rIns="0" tIns="0" bIns="0">
            <a:spAutoFit/>
          </a:bodyPr>
          <a:lstStyle/>
          <a:p>
            <a:pPr algn="l">
              <a:lnSpc>
                <a:spcPct val="100000"/>
              </a:lnSpc>
            </a:pPr>
            <a:r>
              <a:rPr sz="1300" b="0">
                <a:solidFill>
                  <a:srgbClr val="4E5C5A"/>
                </a:solidFill>
                <a:latin typeface="Consolas"/>
              </a:rPr>
              <a:t>755</a:t>
            </a:r>
          </a:p>
        </p:txBody>
      </p:sp>
      <p:sp>
        <p:nvSpPr>
          <p:cNvPr id="21" name="TextBox 20"/>
          <p:cNvSpPr txBox="1"/>
          <p:nvPr/>
        </p:nvSpPr>
        <p:spPr>
          <a:xfrm>
            <a:off x="8412480" y="4224527"/>
            <a:ext cx="2926080" cy="457200"/>
          </a:xfrm>
          <a:prstGeom prst="rect">
            <a:avLst/>
          </a:prstGeom>
          <a:noFill/>
        </p:spPr>
        <p:txBody>
          <a:bodyPr wrap="square" anchor="t" lIns="0" rIns="0" tIns="0" bIns="0">
            <a:spAutoFit/>
          </a:bodyPr>
          <a:lstStyle/>
          <a:p>
            <a:pPr algn="l">
              <a:lnSpc>
                <a:spcPct val="100000"/>
              </a:lnSpc>
            </a:pPr>
            <a:r>
              <a:rPr sz="2600" b="0">
                <a:solidFill>
                  <a:srgbClr val="1B6F72"/>
                </a:solidFill>
                <a:latin typeface="Franklin Gothic Medium"/>
              </a:rPr>
              <a:t>55.1%</a:t>
            </a:r>
          </a:p>
        </p:txBody>
      </p:sp>
      <p:sp>
        <p:nvSpPr>
          <p:cNvPr id="22" name="Rectangle 21"/>
          <p:cNvSpPr/>
          <p:nvPr/>
        </p:nvSpPr>
        <p:spPr>
          <a:xfrm>
            <a:off x="566928" y="4709160"/>
            <a:ext cx="11064240" cy="1280160"/>
          </a:xfrm>
          <a:prstGeom prst="rect">
            <a:avLst/>
          </a:prstGeom>
          <a:solidFill>
            <a:srgbClr val="E2EF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14400" y="4892040"/>
            <a:ext cx="10424160" cy="960120"/>
          </a:xfrm>
          <a:prstGeom prst="rect">
            <a:avLst/>
          </a:prstGeom>
          <a:noFill/>
        </p:spPr>
        <p:txBody>
          <a:bodyPr wrap="square" anchor="t" lIns="0" rIns="0" tIns="0" bIns="0">
            <a:spAutoFit/>
          </a:bodyPr>
          <a:lstStyle/>
          <a:p>
            <a:pPr algn="l">
              <a:lnSpc>
                <a:spcPct val="130000"/>
              </a:lnSpc>
            </a:pPr>
            <a:r>
              <a:rPr sz="1900" b="0">
                <a:solidFill>
                  <a:srgbClr val="1B6F72"/>
                </a:solidFill>
                <a:latin typeface="Franklin Gothic Medium"/>
              </a:rPr>
              <a:t>The min-click is the worst version of the play. Raise big and he folds more than half the time.</a:t>
            </a:r>
          </a:p>
          <a:p>
            <a:pPr algn="l">
              <a:lnSpc>
                <a:spcPct val="130000"/>
              </a:lnSpc>
            </a:pPr>
            <a:r>
              <a:rPr sz="1300" b="0">
                <a:solidFill>
                  <a:srgbClr val="4E5C5A"/>
                </a:solidFill>
                <a:latin typeface="Segoe UI"/>
              </a:rPr>
              <a:t>Fourth time tonight the cheap bet folds nobody: small c-bet, small donk, small 3-bet, small raise.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CFC"/>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OFFENSE  ·  THE OTHER CHAIR</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10 / 13</a:t>
            </a:r>
          </a:p>
        </p:txBody>
      </p:sp>
      <p:sp>
        <p:nvSpPr>
          <p:cNvPr id="4" name="Rectangle 3"/>
          <p:cNvSpPr/>
          <p:nvPr/>
        </p:nvSpPr>
        <p:spPr>
          <a:xfrm>
            <a:off x="566928" y="713232"/>
            <a:ext cx="11064240" cy="12801"/>
          </a:xfrm>
          <a:prstGeom prst="rect">
            <a:avLst/>
          </a:prstGeom>
          <a:solidFill>
            <a:srgbClr val="DCE4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11161A"/>
                </a:solidFill>
                <a:latin typeface="Franklin Gothic Medium"/>
              </a:rPr>
              <a:t>Now use their reflex against them.</a:t>
            </a:r>
          </a:p>
        </p:txBody>
      </p:sp>
      <p:sp>
        <p:nvSpPr>
          <p:cNvPr id="6" name="TextBox 5"/>
          <p:cNvSpPr txBox="1"/>
          <p:nvPr/>
        </p:nvSpPr>
        <p:spPr>
          <a:xfrm>
            <a:off x="566928" y="1700784"/>
            <a:ext cx="10424160" cy="731520"/>
          </a:xfrm>
          <a:prstGeom prst="rect">
            <a:avLst/>
          </a:prstGeom>
          <a:noFill/>
        </p:spPr>
        <p:txBody>
          <a:bodyPr wrap="square" anchor="t" lIns="0" rIns="0" tIns="0" bIns="0">
            <a:spAutoFit/>
          </a:bodyPr>
          <a:lstStyle/>
          <a:p>
            <a:pPr algn="l">
              <a:lnSpc>
                <a:spcPct val="125000"/>
              </a:lnSpc>
            </a:pPr>
            <a:r>
              <a:rPr sz="1300" b="0">
                <a:solidFill>
                  <a:srgbClr val="4E5C5A"/>
                </a:solidFill>
                <a:latin typeface="Segoe UI"/>
              </a:rPr>
              <a:t>Everything so far was about answering his donk. Turn it around — what do they do when WE make the cheap bet?</a:t>
            </a:r>
          </a:p>
        </p:txBody>
      </p:sp>
      <p:sp>
        <p:nvSpPr>
          <p:cNvPr id="7" name="Rectangle 6"/>
          <p:cNvSpPr/>
          <p:nvPr/>
        </p:nvSpPr>
        <p:spPr>
          <a:xfrm>
            <a:off x="566928" y="2651760"/>
            <a:ext cx="11064240" cy="1417320"/>
          </a:xfrm>
          <a:prstGeom prst="rect">
            <a:avLst/>
          </a:prstGeom>
          <a:solidFill>
            <a:srgbClr val="E2EF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2788920"/>
            <a:ext cx="4754880" cy="1188720"/>
          </a:xfrm>
          <a:prstGeom prst="rect">
            <a:avLst/>
          </a:prstGeom>
          <a:noFill/>
        </p:spPr>
        <p:txBody>
          <a:bodyPr wrap="square" anchor="ctr" lIns="0" rIns="0" tIns="0" bIns="0">
            <a:spAutoFit/>
          </a:bodyPr>
          <a:lstStyle/>
          <a:p>
            <a:pPr algn="l">
              <a:lnSpc>
                <a:spcPct val="100000"/>
              </a:lnSpc>
            </a:pPr>
            <a:r>
              <a:rPr sz="6200" b="0">
                <a:solidFill>
                  <a:srgbClr val="1B6F72"/>
                </a:solidFill>
                <a:latin typeface="Franklin Gothic Medium"/>
              </a:rPr>
              <a:t>31.1%</a:t>
            </a:r>
          </a:p>
        </p:txBody>
      </p:sp>
      <p:sp>
        <p:nvSpPr>
          <p:cNvPr id="9" name="TextBox 8"/>
          <p:cNvSpPr txBox="1"/>
          <p:nvPr/>
        </p:nvSpPr>
        <p:spPr>
          <a:xfrm>
            <a:off x="4206240" y="2971800"/>
            <a:ext cx="6949440" cy="914400"/>
          </a:xfrm>
          <a:prstGeom prst="rect">
            <a:avLst/>
          </a:prstGeom>
          <a:noFill/>
        </p:spPr>
        <p:txBody>
          <a:bodyPr wrap="square" anchor="t" lIns="0" rIns="0" tIns="0" bIns="0">
            <a:spAutoFit/>
          </a:bodyPr>
          <a:lstStyle/>
          <a:p>
            <a:pPr algn="l">
              <a:lnSpc>
                <a:spcPct val="130000"/>
              </a:lnSpc>
            </a:pPr>
            <a:r>
              <a:rPr sz="1900" b="0">
                <a:solidFill>
                  <a:srgbClr val="1B6F72"/>
                </a:solidFill>
                <a:latin typeface="Franklin Gothic Medium"/>
              </a:rPr>
              <a:t>How often the field RAISES a donk of a third pot or less.</a:t>
            </a:r>
          </a:p>
          <a:p>
            <a:pPr algn="l">
              <a:lnSpc>
                <a:spcPct val="130000"/>
              </a:lnSpc>
            </a:pPr>
            <a:r>
              <a:rPr sz="1400" b="0">
                <a:solidFill>
                  <a:srgbClr val="4E5C5A"/>
                </a:solidFill>
                <a:latin typeface="Segoe UI"/>
              </a:rPr>
              <a:t>Against an overbet it raises 1.0%.</a:t>
            </a:r>
          </a:p>
        </p:txBody>
      </p:sp>
      <p:sp>
        <p:nvSpPr>
          <p:cNvPr id="10" name="TextBox 9"/>
          <p:cNvSpPr txBox="1"/>
          <p:nvPr/>
        </p:nvSpPr>
        <p:spPr>
          <a:xfrm>
            <a:off x="566928" y="4343400"/>
            <a:ext cx="11064240" cy="1463040"/>
          </a:xfrm>
          <a:prstGeom prst="rect">
            <a:avLst/>
          </a:prstGeom>
          <a:noFill/>
        </p:spPr>
        <p:txBody>
          <a:bodyPr wrap="square" anchor="t" lIns="0" rIns="0" tIns="0" bIns="0">
            <a:spAutoFit/>
          </a:bodyPr>
          <a:lstStyle/>
          <a:p>
            <a:pPr algn="l">
              <a:lnSpc>
                <a:spcPct val="130000"/>
              </a:lnSpc>
            </a:pPr>
            <a:r>
              <a:rPr sz="1500" b="0">
                <a:solidFill>
                  <a:srgbClr val="11161A"/>
                </a:solidFill>
                <a:latin typeface="Segoe UI"/>
              </a:rPr>
              <a:t>We spent five slides learning to attack the cheap donk because it is weak and it folds.</a:t>
            </a:r>
          </a:p>
          <a:p>
            <a:pPr algn="l">
              <a:lnSpc>
                <a:spcPct val="130000"/>
              </a:lnSpc>
            </a:pPr>
            <a:r>
              <a:rPr sz="800" b="0">
                <a:solidFill>
                  <a:srgbClr val="11161A"/>
                </a:solidFill>
                <a:latin typeface="Segoe UI"/>
              </a:rPr>
              <a:t/>
            </a:r>
          </a:p>
          <a:p>
            <a:pPr algn="l">
              <a:lnSpc>
                <a:spcPct val="130000"/>
              </a:lnSpc>
            </a:pPr>
            <a:r>
              <a:rPr sz="1700" b="0">
                <a:solidFill>
                  <a:srgbClr val="8A5A12"/>
                </a:solidFill>
                <a:latin typeface="Franklin Gothic Medium"/>
              </a:rPr>
              <a:t>They do the same thing — which makes the cheap donk the best trap in the game, if you are the one holding a hand.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CFC"/>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OFFENSE  ·  THE COST OF CHECKING</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11 / 13</a:t>
            </a:r>
          </a:p>
        </p:txBody>
      </p:sp>
      <p:sp>
        <p:nvSpPr>
          <p:cNvPr id="4" name="Rectangle 3"/>
          <p:cNvSpPr/>
          <p:nvPr/>
        </p:nvSpPr>
        <p:spPr>
          <a:xfrm>
            <a:off x="566928" y="713232"/>
            <a:ext cx="11064240" cy="12801"/>
          </a:xfrm>
          <a:prstGeom prst="rect">
            <a:avLst/>
          </a:prstGeom>
          <a:solidFill>
            <a:srgbClr val="DCE4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11161A"/>
                </a:solidFill>
                <a:latin typeface="Franklin Gothic Medium"/>
              </a:rPr>
              <a:t>Checking your set gives away a free card.</a:t>
            </a:r>
          </a:p>
        </p:txBody>
      </p:sp>
      <p:sp>
        <p:nvSpPr>
          <p:cNvPr id="6" name="TextBox 5"/>
          <p:cNvSpPr txBox="1"/>
          <p:nvPr/>
        </p:nvSpPr>
        <p:spPr>
          <a:xfrm>
            <a:off x="566928" y="1700784"/>
            <a:ext cx="10424160" cy="731520"/>
          </a:xfrm>
          <a:prstGeom prst="rect">
            <a:avLst/>
          </a:prstGeom>
          <a:noFill/>
        </p:spPr>
        <p:txBody>
          <a:bodyPr wrap="square" anchor="t" lIns="0" rIns="0" tIns="0" bIns="0">
            <a:spAutoFit/>
          </a:bodyPr>
          <a:lstStyle/>
          <a:p>
            <a:pPr algn="l">
              <a:lnSpc>
                <a:spcPct val="125000"/>
              </a:lnSpc>
            </a:pPr>
            <a:r>
              <a:rPr sz="1300" b="0">
                <a:solidFill>
                  <a:srgbClr val="4E5C5A"/>
                </a:solidFill>
                <a:latin typeface="Segoe UI"/>
              </a:rPr>
              <a:t>What each line actually buys, from the blind with a set on the flop:</a:t>
            </a:r>
          </a:p>
        </p:txBody>
      </p:sp>
      <p:sp>
        <p:nvSpPr>
          <p:cNvPr id="7" name="TextBox 6"/>
          <p:cNvSpPr txBox="1"/>
          <p:nvPr/>
        </p:nvSpPr>
        <p:spPr>
          <a:xfrm>
            <a:off x="868680" y="242316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YOUR LINE</a:t>
            </a:r>
          </a:p>
        </p:txBody>
      </p:sp>
      <p:sp>
        <p:nvSpPr>
          <p:cNvPr id="8" name="TextBox 7"/>
          <p:cNvSpPr txBox="1"/>
          <p:nvPr/>
        </p:nvSpPr>
        <p:spPr>
          <a:xfrm>
            <a:off x="4572000" y="242316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WHAT HAPPENS</a:t>
            </a:r>
          </a:p>
        </p:txBody>
      </p:sp>
      <p:sp>
        <p:nvSpPr>
          <p:cNvPr id="9" name="TextBox 8"/>
          <p:cNvSpPr txBox="1"/>
          <p:nvPr/>
        </p:nvSpPr>
        <p:spPr>
          <a:xfrm>
            <a:off x="8778240" y="2423160"/>
            <a:ext cx="292608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HOW OFTEN</a:t>
            </a:r>
          </a:p>
        </p:txBody>
      </p:sp>
      <p:sp>
        <p:nvSpPr>
          <p:cNvPr id="10" name="Rectangle 9"/>
          <p:cNvSpPr/>
          <p:nvPr/>
        </p:nvSpPr>
        <p:spPr>
          <a:xfrm>
            <a:off x="566928" y="2697479"/>
            <a:ext cx="11064240" cy="12801"/>
          </a:xfrm>
          <a:prstGeom prst="rect">
            <a:avLst/>
          </a:prstGeom>
          <a:solidFill>
            <a:srgbClr val="DCE4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66928" y="2770632"/>
            <a:ext cx="11064240" cy="585216"/>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898648"/>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CHECK</a:t>
            </a:r>
          </a:p>
        </p:txBody>
      </p:sp>
      <p:sp>
        <p:nvSpPr>
          <p:cNvPr id="13" name="TextBox 12"/>
          <p:cNvSpPr txBox="1"/>
          <p:nvPr/>
        </p:nvSpPr>
        <p:spPr>
          <a:xfrm>
            <a:off x="4572000" y="2898648"/>
            <a:ext cx="2926080" cy="457200"/>
          </a:xfrm>
          <a:prstGeom prst="rect">
            <a:avLst/>
          </a:prstGeom>
          <a:noFill/>
        </p:spPr>
        <p:txBody>
          <a:bodyPr wrap="square" anchor="t" lIns="0" rIns="0" tIns="0" bIns="0">
            <a:spAutoFit/>
          </a:bodyPr>
          <a:lstStyle/>
          <a:p>
            <a:pPr algn="l">
              <a:lnSpc>
                <a:spcPct val="100000"/>
              </a:lnSpc>
            </a:pPr>
            <a:r>
              <a:rPr sz="1400" b="0">
                <a:solidFill>
                  <a:srgbClr val="4E5C5A"/>
                </a:solidFill>
                <a:latin typeface="Segoe UI"/>
              </a:rPr>
              <a:t>He c-bets, money goes in</a:t>
            </a:r>
          </a:p>
        </p:txBody>
      </p:sp>
      <p:sp>
        <p:nvSpPr>
          <p:cNvPr id="14" name="TextBox 13"/>
          <p:cNvSpPr txBox="1"/>
          <p:nvPr/>
        </p:nvSpPr>
        <p:spPr>
          <a:xfrm>
            <a:off x="8778240" y="2862072"/>
            <a:ext cx="2926080" cy="457200"/>
          </a:xfrm>
          <a:prstGeom prst="rect">
            <a:avLst/>
          </a:prstGeom>
          <a:noFill/>
        </p:spPr>
        <p:txBody>
          <a:bodyPr wrap="square" anchor="t" lIns="0" rIns="0" tIns="0" bIns="0">
            <a:spAutoFit/>
          </a:bodyPr>
          <a:lstStyle/>
          <a:p>
            <a:pPr algn="l">
              <a:lnSpc>
                <a:spcPct val="100000"/>
              </a:lnSpc>
            </a:pPr>
            <a:r>
              <a:rPr sz="2400" b="0">
                <a:solidFill>
                  <a:srgbClr val="11161A"/>
                </a:solidFill>
                <a:latin typeface="Franklin Gothic Medium"/>
              </a:rPr>
              <a:t>76.7%</a:t>
            </a:r>
          </a:p>
        </p:txBody>
      </p:sp>
      <p:sp>
        <p:nvSpPr>
          <p:cNvPr id="15" name="TextBox 14"/>
          <p:cNvSpPr txBox="1"/>
          <p:nvPr/>
        </p:nvSpPr>
        <p:spPr>
          <a:xfrm>
            <a:off x="868680" y="3520440"/>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CHECK</a:t>
            </a:r>
          </a:p>
        </p:txBody>
      </p:sp>
      <p:sp>
        <p:nvSpPr>
          <p:cNvPr id="16" name="TextBox 15"/>
          <p:cNvSpPr txBox="1"/>
          <p:nvPr/>
        </p:nvSpPr>
        <p:spPr>
          <a:xfrm>
            <a:off x="4572000" y="3520440"/>
            <a:ext cx="2926080" cy="457200"/>
          </a:xfrm>
          <a:prstGeom prst="rect">
            <a:avLst/>
          </a:prstGeom>
          <a:noFill/>
        </p:spPr>
        <p:txBody>
          <a:bodyPr wrap="square" anchor="t" lIns="0" rIns="0" tIns="0" bIns="0">
            <a:spAutoFit/>
          </a:bodyPr>
          <a:lstStyle/>
          <a:p>
            <a:pPr algn="l">
              <a:lnSpc>
                <a:spcPct val="100000"/>
              </a:lnSpc>
            </a:pPr>
            <a:r>
              <a:rPr sz="1400" b="0">
                <a:solidFill>
                  <a:srgbClr val="4E5C5A"/>
                </a:solidFill>
                <a:latin typeface="Segoe UI"/>
              </a:rPr>
              <a:t>…and you get to check-raise</a:t>
            </a:r>
          </a:p>
        </p:txBody>
      </p:sp>
      <p:sp>
        <p:nvSpPr>
          <p:cNvPr id="17" name="TextBox 16"/>
          <p:cNvSpPr txBox="1"/>
          <p:nvPr/>
        </p:nvSpPr>
        <p:spPr>
          <a:xfrm>
            <a:off x="8778240" y="3483864"/>
            <a:ext cx="2926080" cy="457200"/>
          </a:xfrm>
          <a:prstGeom prst="rect">
            <a:avLst/>
          </a:prstGeom>
          <a:noFill/>
        </p:spPr>
        <p:txBody>
          <a:bodyPr wrap="square" anchor="t" lIns="0" rIns="0" tIns="0" bIns="0">
            <a:spAutoFit/>
          </a:bodyPr>
          <a:lstStyle/>
          <a:p>
            <a:pPr algn="l">
              <a:lnSpc>
                <a:spcPct val="100000"/>
              </a:lnSpc>
            </a:pPr>
            <a:r>
              <a:rPr sz="2400" b="0">
                <a:solidFill>
                  <a:srgbClr val="11161A"/>
                </a:solidFill>
                <a:latin typeface="Franklin Gothic Medium"/>
              </a:rPr>
              <a:t>36.1%</a:t>
            </a:r>
          </a:p>
        </p:txBody>
      </p:sp>
      <p:sp>
        <p:nvSpPr>
          <p:cNvPr id="18" name="Rectangle 17"/>
          <p:cNvSpPr/>
          <p:nvPr/>
        </p:nvSpPr>
        <p:spPr>
          <a:xfrm>
            <a:off x="566928" y="4014215"/>
            <a:ext cx="11064240" cy="585216"/>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4142231"/>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CHECK</a:t>
            </a:r>
          </a:p>
        </p:txBody>
      </p:sp>
      <p:sp>
        <p:nvSpPr>
          <p:cNvPr id="20" name="TextBox 19"/>
          <p:cNvSpPr txBox="1"/>
          <p:nvPr/>
        </p:nvSpPr>
        <p:spPr>
          <a:xfrm>
            <a:off x="4572000" y="4142231"/>
            <a:ext cx="2926080" cy="457200"/>
          </a:xfrm>
          <a:prstGeom prst="rect">
            <a:avLst/>
          </a:prstGeom>
          <a:noFill/>
        </p:spPr>
        <p:txBody>
          <a:bodyPr wrap="square" anchor="t" lIns="0" rIns="0" tIns="0" bIns="0">
            <a:spAutoFit/>
          </a:bodyPr>
          <a:lstStyle/>
          <a:p>
            <a:pPr algn="l">
              <a:lnSpc>
                <a:spcPct val="100000"/>
              </a:lnSpc>
            </a:pPr>
            <a:r>
              <a:rPr sz="1400" b="0">
                <a:solidFill>
                  <a:srgbClr val="B33A26"/>
                </a:solidFill>
                <a:latin typeface="Segoe UI"/>
              </a:rPr>
              <a:t>He checks back — FREE CARD, no money</a:t>
            </a:r>
          </a:p>
        </p:txBody>
      </p:sp>
      <p:sp>
        <p:nvSpPr>
          <p:cNvPr id="21" name="TextBox 20"/>
          <p:cNvSpPr txBox="1"/>
          <p:nvPr/>
        </p:nvSpPr>
        <p:spPr>
          <a:xfrm>
            <a:off x="8778240" y="4105655"/>
            <a:ext cx="2926080" cy="457200"/>
          </a:xfrm>
          <a:prstGeom prst="rect">
            <a:avLst/>
          </a:prstGeom>
          <a:noFill/>
        </p:spPr>
        <p:txBody>
          <a:bodyPr wrap="square" anchor="t" lIns="0" rIns="0" tIns="0" bIns="0">
            <a:spAutoFit/>
          </a:bodyPr>
          <a:lstStyle/>
          <a:p>
            <a:pPr algn="l">
              <a:lnSpc>
                <a:spcPct val="100000"/>
              </a:lnSpc>
            </a:pPr>
            <a:r>
              <a:rPr sz="2400" b="0">
                <a:solidFill>
                  <a:srgbClr val="B33A26"/>
                </a:solidFill>
                <a:latin typeface="Franklin Gothic Medium"/>
              </a:rPr>
              <a:t>23.3%</a:t>
            </a:r>
          </a:p>
        </p:txBody>
      </p:sp>
      <p:sp>
        <p:nvSpPr>
          <p:cNvPr id="22" name="TextBox 21"/>
          <p:cNvSpPr txBox="1"/>
          <p:nvPr/>
        </p:nvSpPr>
        <p:spPr>
          <a:xfrm>
            <a:off x="868680" y="4764024"/>
            <a:ext cx="2926080" cy="457200"/>
          </a:xfrm>
          <a:prstGeom prst="rect">
            <a:avLst/>
          </a:prstGeom>
          <a:noFill/>
        </p:spPr>
        <p:txBody>
          <a:bodyPr wrap="square" anchor="t" lIns="0" rIns="0" tIns="0" bIns="0">
            <a:spAutoFit/>
          </a:bodyPr>
          <a:lstStyle/>
          <a:p>
            <a:pPr algn="l">
              <a:lnSpc>
                <a:spcPct val="100000"/>
              </a:lnSpc>
            </a:pPr>
            <a:r>
              <a:rPr sz="1500" b="0">
                <a:solidFill>
                  <a:srgbClr val="11161A"/>
                </a:solidFill>
                <a:latin typeface="Segoe UI"/>
              </a:rPr>
              <a:t>DONK</a:t>
            </a:r>
          </a:p>
        </p:txBody>
      </p:sp>
      <p:sp>
        <p:nvSpPr>
          <p:cNvPr id="23" name="TextBox 22"/>
          <p:cNvSpPr txBox="1"/>
          <p:nvPr/>
        </p:nvSpPr>
        <p:spPr>
          <a:xfrm>
            <a:off x="4572000" y="4764024"/>
            <a:ext cx="2926080" cy="457200"/>
          </a:xfrm>
          <a:prstGeom prst="rect">
            <a:avLst/>
          </a:prstGeom>
          <a:noFill/>
        </p:spPr>
        <p:txBody>
          <a:bodyPr wrap="square" anchor="t" lIns="0" rIns="0" tIns="0" bIns="0">
            <a:spAutoFit/>
          </a:bodyPr>
          <a:lstStyle/>
          <a:p>
            <a:pPr algn="l">
              <a:lnSpc>
                <a:spcPct val="100000"/>
              </a:lnSpc>
            </a:pPr>
            <a:r>
              <a:rPr sz="1400" b="0">
                <a:solidFill>
                  <a:srgbClr val="4E5C5A"/>
                </a:solidFill>
                <a:latin typeface="Segoe UI"/>
              </a:rPr>
              <a:t>He raises you</a:t>
            </a:r>
          </a:p>
        </p:txBody>
      </p:sp>
      <p:sp>
        <p:nvSpPr>
          <p:cNvPr id="24" name="TextBox 23"/>
          <p:cNvSpPr txBox="1"/>
          <p:nvPr/>
        </p:nvSpPr>
        <p:spPr>
          <a:xfrm>
            <a:off x="8778240" y="4727448"/>
            <a:ext cx="2926080" cy="457200"/>
          </a:xfrm>
          <a:prstGeom prst="rect">
            <a:avLst/>
          </a:prstGeom>
          <a:noFill/>
        </p:spPr>
        <p:txBody>
          <a:bodyPr wrap="square" anchor="t" lIns="0" rIns="0" tIns="0" bIns="0">
            <a:spAutoFit/>
          </a:bodyPr>
          <a:lstStyle/>
          <a:p>
            <a:pPr algn="l">
              <a:lnSpc>
                <a:spcPct val="100000"/>
              </a:lnSpc>
            </a:pPr>
            <a:r>
              <a:rPr sz="2400" b="0">
                <a:solidFill>
                  <a:srgbClr val="1B6F72"/>
                </a:solidFill>
                <a:latin typeface="Franklin Gothic Medium"/>
              </a:rPr>
              <a:t>37.9%</a:t>
            </a:r>
          </a:p>
        </p:txBody>
      </p:sp>
      <p:sp>
        <p:nvSpPr>
          <p:cNvPr id="25" name="Rectangle 24"/>
          <p:cNvSpPr/>
          <p:nvPr/>
        </p:nvSpPr>
        <p:spPr>
          <a:xfrm>
            <a:off x="566928" y="5166360"/>
            <a:ext cx="11064240" cy="914400"/>
          </a:xfrm>
          <a:prstGeom prst="rect">
            <a:avLst/>
          </a:prstGeom>
          <a:solidFill>
            <a:srgbClr val="F6EF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14400" y="5303520"/>
            <a:ext cx="10424160" cy="685800"/>
          </a:xfrm>
          <a:prstGeom prst="rect">
            <a:avLst/>
          </a:prstGeom>
          <a:noFill/>
        </p:spPr>
        <p:txBody>
          <a:bodyPr wrap="square" anchor="t" lIns="0" rIns="0" tIns="0" bIns="0">
            <a:spAutoFit/>
          </a:bodyPr>
          <a:lstStyle/>
          <a:p>
            <a:pPr algn="l">
              <a:lnSpc>
                <a:spcPct val="100000"/>
              </a:lnSpc>
            </a:pPr>
            <a:r>
              <a:rPr sz="1800" b="0">
                <a:solidFill>
                  <a:srgbClr val="8A5A12"/>
                </a:solidFill>
                <a:latin typeface="Franklin Gothic Medium"/>
              </a:rPr>
              <a:t>Nearly a quarter of the time, checking your set wins nothing and hands him a card for free.</a:t>
            </a:r>
          </a:p>
        </p:txBody>
      </p:sp>
      <p:sp>
        <p:nvSpPr>
          <p:cNvPr id="27" name="TextBox 26"/>
          <p:cNvSpPr txBox="1"/>
          <p:nvPr/>
        </p:nvSpPr>
        <p:spPr>
          <a:xfrm>
            <a:off x="566928" y="6144768"/>
            <a:ext cx="11064240" cy="365760"/>
          </a:xfrm>
          <a:prstGeom prst="rect">
            <a:avLst/>
          </a:prstGeom>
          <a:noFill/>
        </p:spPr>
        <p:txBody>
          <a:bodyPr wrap="square" anchor="t" lIns="0" rIns="0" tIns="0" bIns="0">
            <a:spAutoFit/>
          </a:bodyPr>
          <a:lstStyle/>
          <a:p>
            <a:pPr algn="l">
              <a:lnSpc>
                <a:spcPct val="120000"/>
              </a:lnSpc>
            </a:pPr>
            <a:r>
              <a:rPr sz="1050" b="0">
                <a:solidFill>
                  <a:srgbClr val="6D7C7B"/>
                </a:solidFill>
                <a:latin typeface="Segoe UI"/>
              </a:rPr>
              <a:t>Sets donk 12.0% — the same rate as every other hand. They are only 2.5% of the donking range because sets are rare, so the bet still never represents one.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CFC"/>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OPEN  ·  WHAT THIS DECK CAN’T TELL YOU</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12 / 13</a:t>
            </a:r>
          </a:p>
        </p:txBody>
      </p:sp>
      <p:sp>
        <p:nvSpPr>
          <p:cNvPr id="4" name="Rectangle 3"/>
          <p:cNvSpPr/>
          <p:nvPr/>
        </p:nvSpPr>
        <p:spPr>
          <a:xfrm>
            <a:off x="566928" y="713232"/>
            <a:ext cx="11064240" cy="12801"/>
          </a:xfrm>
          <a:prstGeom prst="rect">
            <a:avLst/>
          </a:prstGeom>
          <a:solidFill>
            <a:srgbClr val="DCE4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11161A"/>
                </a:solidFill>
                <a:latin typeface="Franklin Gothic Medium"/>
              </a:rPr>
              <a:t>Where it stops.</a:t>
            </a:r>
          </a:p>
        </p:txBody>
      </p:sp>
      <p:sp>
        <p:nvSpPr>
          <p:cNvPr id="6" name="TextBox 5"/>
          <p:cNvSpPr txBox="1"/>
          <p:nvPr/>
        </p:nvSpPr>
        <p:spPr>
          <a:xfrm>
            <a:off x="566928" y="1783080"/>
            <a:ext cx="10607040" cy="329184"/>
          </a:xfrm>
          <a:prstGeom prst="rect">
            <a:avLst/>
          </a:prstGeom>
          <a:noFill/>
        </p:spPr>
        <p:txBody>
          <a:bodyPr wrap="square" anchor="t" lIns="0" rIns="0" tIns="0" bIns="0">
            <a:spAutoFit/>
          </a:bodyPr>
          <a:lstStyle/>
          <a:p>
            <a:pPr algn="l">
              <a:lnSpc>
                <a:spcPct val="100000"/>
              </a:lnSpc>
            </a:pPr>
            <a:r>
              <a:rPr sz="1600" b="0">
                <a:solidFill>
                  <a:srgbClr val="8A5A12"/>
                </a:solidFill>
                <a:latin typeface="Franklin Gothic Medium"/>
              </a:rPr>
              <a:t>We see 39% of his hands.</a:t>
            </a:r>
          </a:p>
        </p:txBody>
      </p:sp>
      <p:sp>
        <p:nvSpPr>
          <p:cNvPr id="7" name="TextBox 6"/>
          <p:cNvSpPr txBox="1"/>
          <p:nvPr/>
        </p:nvSpPr>
        <p:spPr>
          <a:xfrm>
            <a:off x="566928" y="2112264"/>
            <a:ext cx="10607040" cy="640080"/>
          </a:xfrm>
          <a:prstGeom prst="rect">
            <a:avLst/>
          </a:prstGeom>
          <a:noFill/>
        </p:spPr>
        <p:txBody>
          <a:bodyPr wrap="square" anchor="t" lIns="0" rIns="0" tIns="0" bIns="0">
            <a:spAutoFit/>
          </a:bodyPr>
          <a:lstStyle/>
          <a:p>
            <a:pPr algn="l">
              <a:lnSpc>
                <a:spcPct val="125000"/>
              </a:lnSpc>
            </a:pPr>
            <a:r>
              <a:rPr sz="1300" b="0">
                <a:solidFill>
                  <a:srgbClr val="4E5C5A"/>
                </a:solidFill>
                <a:latin typeface="Segoe UI"/>
              </a:rPr>
              <a:t>Cards show only at showdown, so the ones he bet and gave up on are missing. Real air is HIGHER than 40%, not lower.</a:t>
            </a:r>
          </a:p>
        </p:txBody>
      </p:sp>
      <p:sp>
        <p:nvSpPr>
          <p:cNvPr id="8" name="TextBox 7"/>
          <p:cNvSpPr txBox="1"/>
          <p:nvPr/>
        </p:nvSpPr>
        <p:spPr>
          <a:xfrm>
            <a:off x="566928" y="2816352"/>
            <a:ext cx="10607040" cy="329184"/>
          </a:xfrm>
          <a:prstGeom prst="rect">
            <a:avLst/>
          </a:prstGeom>
          <a:noFill/>
        </p:spPr>
        <p:txBody>
          <a:bodyPr wrap="square" anchor="t" lIns="0" rIns="0" tIns="0" bIns="0">
            <a:spAutoFit/>
          </a:bodyPr>
          <a:lstStyle/>
          <a:p>
            <a:pPr algn="l">
              <a:lnSpc>
                <a:spcPct val="100000"/>
              </a:lnSpc>
            </a:pPr>
            <a:r>
              <a:rPr sz="1600" b="0">
                <a:solidFill>
                  <a:srgbClr val="8A5A12"/>
                </a:solidFill>
                <a:latin typeface="Franklin Gothic Medium"/>
              </a:rPr>
              <a:t>Fold rates, not profit.</a:t>
            </a:r>
          </a:p>
        </p:txBody>
      </p:sp>
      <p:sp>
        <p:nvSpPr>
          <p:cNvPr id="9" name="TextBox 8"/>
          <p:cNvSpPr txBox="1"/>
          <p:nvPr/>
        </p:nvSpPr>
        <p:spPr>
          <a:xfrm>
            <a:off x="566928" y="3145536"/>
            <a:ext cx="10607040" cy="640080"/>
          </a:xfrm>
          <a:prstGeom prst="rect">
            <a:avLst/>
          </a:prstGeom>
          <a:noFill/>
        </p:spPr>
        <p:txBody>
          <a:bodyPr wrap="square" anchor="t" lIns="0" rIns="0" tIns="0" bIns="0">
            <a:spAutoFit/>
          </a:bodyPr>
          <a:lstStyle/>
          <a:p>
            <a:pPr algn="l">
              <a:lnSpc>
                <a:spcPct val="125000"/>
              </a:lnSpc>
            </a:pPr>
            <a:r>
              <a:rPr sz="1300" b="0">
                <a:solidFill>
                  <a:srgbClr val="4E5C5A"/>
                </a:solidFill>
                <a:latin typeface="Segoe UI"/>
              </a:rPr>
              <a:t>We know he folds 55% to a big raise. We have NOT shown the raise makes money — the rest is a bigger pot we must play.</a:t>
            </a:r>
          </a:p>
        </p:txBody>
      </p:sp>
      <p:sp>
        <p:nvSpPr>
          <p:cNvPr id="10" name="TextBox 9"/>
          <p:cNvSpPr txBox="1"/>
          <p:nvPr/>
        </p:nvSpPr>
        <p:spPr>
          <a:xfrm>
            <a:off x="566928" y="3849624"/>
            <a:ext cx="10607040" cy="329184"/>
          </a:xfrm>
          <a:prstGeom prst="rect">
            <a:avLst/>
          </a:prstGeom>
          <a:noFill/>
        </p:spPr>
        <p:txBody>
          <a:bodyPr wrap="square" anchor="t" lIns="0" rIns="0" tIns="0" bIns="0">
            <a:spAutoFit/>
          </a:bodyPr>
          <a:lstStyle/>
          <a:p>
            <a:pPr algn="l">
              <a:lnSpc>
                <a:spcPct val="100000"/>
              </a:lnSpc>
            </a:pPr>
            <a:r>
              <a:rPr sz="1600" b="0">
                <a:solidFill>
                  <a:srgbClr val="8A5A12"/>
                </a:solidFill>
                <a:latin typeface="Franklin Gothic Medium"/>
              </a:rPr>
              <a:t>The set numbers are the weakest here.</a:t>
            </a:r>
          </a:p>
        </p:txBody>
      </p:sp>
      <p:sp>
        <p:nvSpPr>
          <p:cNvPr id="11" name="TextBox 10"/>
          <p:cNvSpPr txBox="1"/>
          <p:nvPr/>
        </p:nvSpPr>
        <p:spPr>
          <a:xfrm>
            <a:off x="566928" y="4178808"/>
            <a:ext cx="10607040" cy="640080"/>
          </a:xfrm>
          <a:prstGeom prst="rect">
            <a:avLst/>
          </a:prstGeom>
          <a:noFill/>
        </p:spPr>
        <p:txBody>
          <a:bodyPr wrap="square" anchor="t" lIns="0" rIns="0" tIns="0" bIns="0">
            <a:spAutoFit/>
          </a:bodyPr>
          <a:lstStyle/>
          <a:p>
            <a:pPr algn="l">
              <a:lnSpc>
                <a:spcPct val="125000"/>
              </a:lnSpc>
            </a:pPr>
            <a:r>
              <a:rPr sz="1300" b="0">
                <a:solidFill>
                  <a:srgbClr val="4E5C5A"/>
                </a:solidFill>
                <a:latin typeface="Segoe UI"/>
              </a:rPr>
              <a:t>A set that donked and took it down never shows, so 37.9% is drawn from set-donks that got action. Direction, not decimal.</a:t>
            </a:r>
          </a:p>
        </p:txBody>
      </p:sp>
      <p:sp>
        <p:nvSpPr>
          <p:cNvPr id="12" name="TextBox 11"/>
          <p:cNvSpPr txBox="1"/>
          <p:nvPr/>
        </p:nvSpPr>
        <p:spPr>
          <a:xfrm>
            <a:off x="566928" y="4882896"/>
            <a:ext cx="10607040" cy="329184"/>
          </a:xfrm>
          <a:prstGeom prst="rect">
            <a:avLst/>
          </a:prstGeom>
          <a:noFill/>
        </p:spPr>
        <p:txBody>
          <a:bodyPr wrap="square" anchor="t" lIns="0" rIns="0" tIns="0" bIns="0">
            <a:spAutoFit/>
          </a:bodyPr>
          <a:lstStyle/>
          <a:p>
            <a:pPr algn="l">
              <a:lnSpc>
                <a:spcPct val="100000"/>
              </a:lnSpc>
            </a:pPr>
            <a:r>
              <a:rPr sz="1600" b="0">
                <a:solidFill>
                  <a:srgbClr val="8A5A12"/>
                </a:solidFill>
                <a:latin typeface="Franklin Gothic Medium"/>
              </a:rPr>
              <a:t>Heads-up only, and no draws counted.</a:t>
            </a:r>
          </a:p>
        </p:txBody>
      </p:sp>
      <p:sp>
        <p:nvSpPr>
          <p:cNvPr id="13" name="TextBox 12"/>
          <p:cNvSpPr txBox="1"/>
          <p:nvPr/>
        </p:nvSpPr>
        <p:spPr>
          <a:xfrm>
            <a:off x="566928" y="5212080"/>
            <a:ext cx="10607040" cy="640080"/>
          </a:xfrm>
          <a:prstGeom prst="rect">
            <a:avLst/>
          </a:prstGeom>
          <a:noFill/>
        </p:spPr>
        <p:txBody>
          <a:bodyPr wrap="square" anchor="t" lIns="0" rIns="0" tIns="0" bIns="0">
            <a:spAutoFit/>
          </a:bodyPr>
          <a:lstStyle/>
          <a:p>
            <a:pPr algn="l">
              <a:lnSpc>
                <a:spcPct val="125000"/>
              </a:lnSpc>
            </a:pPr>
            <a:r>
              <a:rPr sz="1300" b="0">
                <a:solidFill>
                  <a:srgbClr val="4E5C5A"/>
                </a:solidFill>
                <a:latin typeface="Segoe UI"/>
              </a:rPr>
              <a:t>Multiway is a different animal, and straights and flushes aren’t separated — a few sit inside “no pair”.</a:t>
            </a:r>
          </a:p>
        </p:txBody>
      </p:sp>
      <p:sp>
        <p:nvSpPr>
          <p:cNvPr id="14" name="Rectangle 13"/>
          <p:cNvSpPr/>
          <p:nvPr/>
        </p:nvSpPr>
        <p:spPr>
          <a:xfrm>
            <a:off x="566928" y="5623560"/>
            <a:ext cx="11064240" cy="502920"/>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5724144"/>
            <a:ext cx="10424160" cy="365760"/>
          </a:xfrm>
          <a:prstGeom prst="rect">
            <a:avLst/>
          </a:prstGeom>
          <a:noFill/>
        </p:spPr>
        <p:txBody>
          <a:bodyPr wrap="square" anchor="t" lIns="0" rIns="0" tIns="0" bIns="0">
            <a:spAutoFit/>
          </a:bodyPr>
          <a:lstStyle/>
          <a:p>
            <a:pPr algn="l">
              <a:lnSpc>
                <a:spcPct val="100000"/>
              </a:lnSpc>
            </a:pPr>
            <a:r>
              <a:rPr sz="1500" b="0">
                <a:solidFill>
                  <a:srgbClr val="4E5C5A"/>
                </a:solidFill>
                <a:latin typeface="Segoe UI"/>
              </a:rPr>
              <a:t>If we can’t name the behaviour, it isn’t an exploit — it’s a preference.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CFC"/>
        </a:solidFill>
        <a:effectLst/>
      </p:bgPr>
    </p:bg>
    <p:spTree>
      <p:nvGrpSpPr>
        <p:cNvPr id="1" name=""/>
        <p:cNvGrpSpPr/>
        <p:nvPr/>
      </p:nvGrpSpPr>
      <p:grpSpPr/>
      <p:sp>
        <p:nvSpPr>
          <p:cNvPr id="2" name="TextBox 1"/>
          <p:cNvSpPr txBox="1"/>
          <p:nvPr/>
        </p:nvSpPr>
        <p:spPr>
          <a:xfrm>
            <a:off x="566928" y="384048"/>
            <a:ext cx="8778240" cy="274320"/>
          </a:xfrm>
          <a:prstGeom prst="rect">
            <a:avLst/>
          </a:prstGeom>
          <a:noFill/>
        </p:spPr>
        <p:txBody>
          <a:bodyPr wrap="square" anchor="t" lIns="0" rIns="0" tIns="0" bIns="0">
            <a:spAutoFit/>
          </a:bodyPr>
          <a:lstStyle/>
          <a:p>
            <a:pPr algn="l">
              <a:lnSpc>
                <a:spcPct val="100000"/>
              </a:lnSpc>
            </a:pPr>
            <a:r>
              <a:rPr sz="1050" b="1">
                <a:solidFill>
                  <a:srgbClr val="6D7C7B"/>
                </a:solidFill>
                <a:latin typeface="Segoe UI"/>
              </a:rPr>
              <a:t>EXPLOIT  ·  TAKE THIS TO THE TABLE</a:t>
            </a:r>
          </a:p>
        </p:txBody>
      </p:sp>
      <p:sp>
        <p:nvSpPr>
          <p:cNvPr id="3" name="TextBox 2"/>
          <p:cNvSpPr txBox="1"/>
          <p:nvPr/>
        </p:nvSpPr>
        <p:spPr>
          <a:xfrm>
            <a:off x="9326880" y="384048"/>
            <a:ext cx="2286000" cy="274320"/>
          </a:xfrm>
          <a:prstGeom prst="rect">
            <a:avLst/>
          </a:prstGeom>
          <a:noFill/>
        </p:spPr>
        <p:txBody>
          <a:bodyPr wrap="square" anchor="t" lIns="0" rIns="0" tIns="0" bIns="0">
            <a:spAutoFit/>
          </a:bodyPr>
          <a:lstStyle/>
          <a:p>
            <a:pPr algn="r">
              <a:lnSpc>
                <a:spcPct val="100000"/>
              </a:lnSpc>
            </a:pPr>
            <a:r>
              <a:rPr sz="1050" b="0">
                <a:solidFill>
                  <a:srgbClr val="6D7C7B"/>
                </a:solidFill>
                <a:latin typeface="Consolas"/>
              </a:rPr>
              <a:t>13 / 13</a:t>
            </a:r>
          </a:p>
        </p:txBody>
      </p:sp>
      <p:sp>
        <p:nvSpPr>
          <p:cNvPr id="4" name="Rectangle 3"/>
          <p:cNvSpPr/>
          <p:nvPr/>
        </p:nvSpPr>
        <p:spPr>
          <a:xfrm>
            <a:off x="566928" y="713232"/>
            <a:ext cx="11064240" cy="12801"/>
          </a:xfrm>
          <a:prstGeom prst="rect">
            <a:avLst/>
          </a:prstGeom>
          <a:solidFill>
            <a:srgbClr val="DCE4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66928" y="896112"/>
            <a:ext cx="10241280" cy="822960"/>
          </a:xfrm>
          <a:prstGeom prst="rect">
            <a:avLst/>
          </a:prstGeom>
          <a:noFill/>
        </p:spPr>
        <p:txBody>
          <a:bodyPr wrap="square" anchor="t" lIns="0" rIns="0" tIns="0" bIns="0">
            <a:spAutoFit/>
          </a:bodyPr>
          <a:lstStyle/>
          <a:p>
            <a:pPr algn="l">
              <a:lnSpc>
                <a:spcPct val="100000"/>
              </a:lnSpc>
            </a:pPr>
            <a:r>
              <a:rPr sz="4000" b="0">
                <a:solidFill>
                  <a:srgbClr val="11161A"/>
                </a:solidFill>
                <a:latin typeface="Franklin Gothic Medium"/>
              </a:rPr>
              <a:t>The rule.</a:t>
            </a:r>
          </a:p>
        </p:txBody>
      </p:sp>
      <p:sp>
        <p:nvSpPr>
          <p:cNvPr id="6" name="TextBox 5"/>
          <p:cNvSpPr txBox="1"/>
          <p:nvPr/>
        </p:nvSpPr>
        <p:spPr>
          <a:xfrm>
            <a:off x="566928" y="1664208"/>
            <a:ext cx="10424160" cy="320040"/>
          </a:xfrm>
          <a:prstGeom prst="rect">
            <a:avLst/>
          </a:prstGeom>
          <a:noFill/>
        </p:spPr>
        <p:txBody>
          <a:bodyPr wrap="square" anchor="t" lIns="0" rIns="0" tIns="0" bIns="0">
            <a:spAutoFit/>
          </a:bodyPr>
          <a:lstStyle/>
          <a:p>
            <a:pPr algn="l">
              <a:lnSpc>
                <a:spcPct val="100000"/>
              </a:lnSpc>
            </a:pPr>
            <a:r>
              <a:rPr sz="1400" b="1">
                <a:solidFill>
                  <a:srgbClr val="1B6F72"/>
                </a:solidFill>
                <a:latin typeface="Segoe UI"/>
              </a:rPr>
              <a:t>WHEN HE DONKS AT YOU — look at the size and nothing else.</a:t>
            </a:r>
          </a:p>
        </p:txBody>
      </p:sp>
      <p:sp>
        <p:nvSpPr>
          <p:cNvPr id="7" name="Rectangle 6"/>
          <p:cNvSpPr/>
          <p:nvPr/>
        </p:nvSpPr>
        <p:spPr>
          <a:xfrm>
            <a:off x="566928" y="2011680"/>
            <a:ext cx="11064240" cy="585216"/>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68680" y="2103120"/>
            <a:ext cx="457200" cy="411480"/>
          </a:xfrm>
          <a:prstGeom prst="rect">
            <a:avLst/>
          </a:prstGeom>
          <a:noFill/>
        </p:spPr>
        <p:txBody>
          <a:bodyPr wrap="square" anchor="t" lIns="0" rIns="0" tIns="0" bIns="0">
            <a:spAutoFit/>
          </a:bodyPr>
          <a:lstStyle/>
          <a:p>
            <a:pPr algn="l">
              <a:lnSpc>
                <a:spcPct val="100000"/>
              </a:lnSpc>
            </a:pPr>
            <a:r>
              <a:rPr sz="2100" b="0">
                <a:solidFill>
                  <a:srgbClr val="1B6F72"/>
                </a:solidFill>
                <a:latin typeface="Franklin Gothic Medium"/>
              </a:rPr>
              <a:t>1</a:t>
            </a:r>
          </a:p>
        </p:txBody>
      </p:sp>
      <p:sp>
        <p:nvSpPr>
          <p:cNvPr id="9" name="TextBox 8"/>
          <p:cNvSpPr txBox="1"/>
          <p:nvPr/>
        </p:nvSpPr>
        <p:spPr>
          <a:xfrm>
            <a:off x="1463040" y="2066544"/>
            <a:ext cx="4206240" cy="457200"/>
          </a:xfrm>
          <a:prstGeom prst="rect">
            <a:avLst/>
          </a:prstGeom>
          <a:noFill/>
        </p:spPr>
        <p:txBody>
          <a:bodyPr wrap="square" anchor="t" lIns="0" rIns="0" tIns="0" bIns="0">
            <a:spAutoFit/>
          </a:bodyPr>
          <a:lstStyle/>
          <a:p>
            <a:pPr algn="l">
              <a:lnSpc>
                <a:spcPct val="100000"/>
              </a:lnSpc>
            </a:pPr>
            <a:r>
              <a:rPr sz="1350" b="1">
                <a:solidFill>
                  <a:srgbClr val="11161A"/>
                </a:solidFill>
                <a:latin typeface="Segoe UI"/>
              </a:rPr>
              <a:t>A third of the pot or less</a:t>
            </a:r>
          </a:p>
        </p:txBody>
      </p:sp>
      <p:sp>
        <p:nvSpPr>
          <p:cNvPr id="10" name="TextBox 9"/>
          <p:cNvSpPr txBox="1"/>
          <p:nvPr/>
        </p:nvSpPr>
        <p:spPr>
          <a:xfrm>
            <a:off x="5943600" y="2066544"/>
            <a:ext cx="5486400" cy="457200"/>
          </a:xfrm>
          <a:prstGeom prst="rect">
            <a:avLst/>
          </a:prstGeom>
          <a:noFill/>
        </p:spPr>
        <p:txBody>
          <a:bodyPr wrap="square" anchor="t" lIns="0" rIns="0" tIns="0" bIns="0">
            <a:spAutoFit/>
          </a:bodyPr>
          <a:lstStyle/>
          <a:p>
            <a:pPr algn="l">
              <a:lnSpc>
                <a:spcPct val="100000"/>
              </a:lnSpc>
            </a:pPr>
            <a:r>
              <a:rPr sz="1350" b="0">
                <a:solidFill>
                  <a:srgbClr val="4E5C5A"/>
                </a:solidFill>
                <a:latin typeface="Segoe UI"/>
              </a:rPr>
              <a:t>Raise, and raise past pot. He folds 55%, and 40% of the time he has nothing.</a:t>
            </a:r>
          </a:p>
        </p:txBody>
      </p:sp>
      <p:sp>
        <p:nvSpPr>
          <p:cNvPr id="11" name="Rectangle 10"/>
          <p:cNvSpPr/>
          <p:nvPr/>
        </p:nvSpPr>
        <p:spPr>
          <a:xfrm>
            <a:off x="566928" y="2670048"/>
            <a:ext cx="11064240" cy="585216"/>
          </a:xfrm>
          <a:prstGeom prst="rect">
            <a:avLst/>
          </a:prstGeom>
          <a:solidFill>
            <a:srgbClr val="FBFC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761488"/>
            <a:ext cx="457200" cy="411480"/>
          </a:xfrm>
          <a:prstGeom prst="rect">
            <a:avLst/>
          </a:prstGeom>
          <a:noFill/>
        </p:spPr>
        <p:txBody>
          <a:bodyPr wrap="square" anchor="t" lIns="0" rIns="0" tIns="0" bIns="0">
            <a:spAutoFit/>
          </a:bodyPr>
          <a:lstStyle/>
          <a:p>
            <a:pPr algn="l">
              <a:lnSpc>
                <a:spcPct val="100000"/>
              </a:lnSpc>
            </a:pPr>
            <a:r>
              <a:rPr sz="2100" b="0">
                <a:solidFill>
                  <a:srgbClr val="1B6F72"/>
                </a:solidFill>
                <a:latin typeface="Franklin Gothic Medium"/>
              </a:rPr>
              <a:t>2</a:t>
            </a:r>
          </a:p>
        </p:txBody>
      </p:sp>
      <p:sp>
        <p:nvSpPr>
          <p:cNvPr id="13" name="TextBox 12"/>
          <p:cNvSpPr txBox="1"/>
          <p:nvPr/>
        </p:nvSpPr>
        <p:spPr>
          <a:xfrm>
            <a:off x="1463040" y="2724912"/>
            <a:ext cx="4206240" cy="457200"/>
          </a:xfrm>
          <a:prstGeom prst="rect">
            <a:avLst/>
          </a:prstGeom>
          <a:noFill/>
        </p:spPr>
        <p:txBody>
          <a:bodyPr wrap="square" anchor="t" lIns="0" rIns="0" tIns="0" bIns="0">
            <a:spAutoFit/>
          </a:bodyPr>
          <a:lstStyle/>
          <a:p>
            <a:pPr algn="l">
              <a:lnSpc>
                <a:spcPct val="100000"/>
              </a:lnSpc>
            </a:pPr>
            <a:r>
              <a:rPr sz="1350" b="1">
                <a:solidFill>
                  <a:srgbClr val="11161A"/>
                </a:solidFill>
                <a:latin typeface="Segoe UI"/>
              </a:rPr>
              <a:t>Half pot</a:t>
            </a:r>
          </a:p>
        </p:txBody>
      </p:sp>
      <p:sp>
        <p:nvSpPr>
          <p:cNvPr id="14" name="TextBox 13"/>
          <p:cNvSpPr txBox="1"/>
          <p:nvPr/>
        </p:nvSpPr>
        <p:spPr>
          <a:xfrm>
            <a:off x="5943600" y="2724912"/>
            <a:ext cx="5486400" cy="457200"/>
          </a:xfrm>
          <a:prstGeom prst="rect">
            <a:avLst/>
          </a:prstGeom>
          <a:noFill/>
        </p:spPr>
        <p:txBody>
          <a:bodyPr wrap="square" anchor="t" lIns="0" rIns="0" tIns="0" bIns="0">
            <a:spAutoFit/>
          </a:bodyPr>
          <a:lstStyle/>
          <a:p>
            <a:pPr algn="l">
              <a:lnSpc>
                <a:spcPct val="100000"/>
              </a:lnSpc>
            </a:pPr>
            <a:r>
              <a:rPr sz="1350" b="0">
                <a:solidFill>
                  <a:srgbClr val="4E5C5A"/>
                </a:solidFill>
                <a:latin typeface="Segoe UI"/>
              </a:rPr>
              <a:t>Raise or call, but never fold. He still folds 35%.</a:t>
            </a:r>
          </a:p>
        </p:txBody>
      </p:sp>
      <p:sp>
        <p:nvSpPr>
          <p:cNvPr id="15" name="Rectangle 14"/>
          <p:cNvSpPr/>
          <p:nvPr/>
        </p:nvSpPr>
        <p:spPr>
          <a:xfrm>
            <a:off x="566928" y="3328416"/>
            <a:ext cx="11064240" cy="585216"/>
          </a:xfrm>
          <a:prstGeom prst="rect">
            <a:avLst/>
          </a:prstGeom>
          <a:solidFill>
            <a:srgbClr val="EDF1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3419856"/>
            <a:ext cx="457200" cy="411480"/>
          </a:xfrm>
          <a:prstGeom prst="rect">
            <a:avLst/>
          </a:prstGeom>
          <a:noFill/>
        </p:spPr>
        <p:txBody>
          <a:bodyPr wrap="square" anchor="t" lIns="0" rIns="0" tIns="0" bIns="0">
            <a:spAutoFit/>
          </a:bodyPr>
          <a:lstStyle/>
          <a:p>
            <a:pPr algn="l">
              <a:lnSpc>
                <a:spcPct val="100000"/>
              </a:lnSpc>
            </a:pPr>
            <a:r>
              <a:rPr sz="2100" b="0">
                <a:solidFill>
                  <a:srgbClr val="1B6F72"/>
                </a:solidFill>
                <a:latin typeface="Franklin Gothic Medium"/>
              </a:rPr>
              <a:t>3</a:t>
            </a:r>
          </a:p>
        </p:txBody>
      </p:sp>
      <p:sp>
        <p:nvSpPr>
          <p:cNvPr id="17" name="TextBox 16"/>
          <p:cNvSpPr txBox="1"/>
          <p:nvPr/>
        </p:nvSpPr>
        <p:spPr>
          <a:xfrm>
            <a:off x="1463040" y="3383280"/>
            <a:ext cx="4206240" cy="457200"/>
          </a:xfrm>
          <a:prstGeom prst="rect">
            <a:avLst/>
          </a:prstGeom>
          <a:noFill/>
        </p:spPr>
        <p:txBody>
          <a:bodyPr wrap="square" anchor="t" lIns="0" rIns="0" tIns="0" bIns="0">
            <a:spAutoFit/>
          </a:bodyPr>
          <a:lstStyle/>
          <a:p>
            <a:pPr algn="l">
              <a:lnSpc>
                <a:spcPct val="100000"/>
              </a:lnSpc>
            </a:pPr>
            <a:r>
              <a:rPr sz="1350" b="1">
                <a:solidFill>
                  <a:srgbClr val="11161A"/>
                </a:solidFill>
                <a:latin typeface="Segoe UI"/>
              </a:rPr>
              <a:t>Two-thirds pot and up</a:t>
            </a:r>
          </a:p>
        </p:txBody>
      </p:sp>
      <p:sp>
        <p:nvSpPr>
          <p:cNvPr id="18" name="TextBox 17"/>
          <p:cNvSpPr txBox="1"/>
          <p:nvPr/>
        </p:nvSpPr>
        <p:spPr>
          <a:xfrm>
            <a:off x="5943600" y="3383280"/>
            <a:ext cx="5486400" cy="457200"/>
          </a:xfrm>
          <a:prstGeom prst="rect">
            <a:avLst/>
          </a:prstGeom>
          <a:noFill/>
        </p:spPr>
        <p:txBody>
          <a:bodyPr wrap="square" anchor="t" lIns="0" rIns="0" tIns="0" bIns="0">
            <a:spAutoFit/>
          </a:bodyPr>
          <a:lstStyle/>
          <a:p>
            <a:pPr algn="l">
              <a:lnSpc>
                <a:spcPct val="100000"/>
              </a:lnSpc>
            </a:pPr>
            <a:r>
              <a:rPr sz="1350" b="0">
                <a:solidFill>
                  <a:srgbClr val="4E5C5A"/>
                </a:solidFill>
                <a:latin typeface="Segoe UI"/>
              </a:rPr>
              <a:t>Now believe him. He folds 14% — that is the bet he means.</a:t>
            </a:r>
          </a:p>
        </p:txBody>
      </p:sp>
      <p:sp>
        <p:nvSpPr>
          <p:cNvPr id="19" name="TextBox 18"/>
          <p:cNvSpPr txBox="1"/>
          <p:nvPr/>
        </p:nvSpPr>
        <p:spPr>
          <a:xfrm>
            <a:off x="566928" y="4114800"/>
            <a:ext cx="10424160" cy="320040"/>
          </a:xfrm>
          <a:prstGeom prst="rect">
            <a:avLst/>
          </a:prstGeom>
          <a:noFill/>
        </p:spPr>
        <p:txBody>
          <a:bodyPr wrap="square" anchor="t" lIns="0" rIns="0" tIns="0" bIns="0">
            <a:spAutoFit/>
          </a:bodyPr>
          <a:lstStyle/>
          <a:p>
            <a:pPr algn="l">
              <a:lnSpc>
                <a:spcPct val="100000"/>
              </a:lnSpc>
            </a:pPr>
            <a:r>
              <a:rPr sz="1400" b="1">
                <a:solidFill>
                  <a:srgbClr val="8A5A12"/>
                </a:solidFill>
                <a:latin typeface="Segoe UI"/>
              </a:rPr>
              <a:t>WHEN YOU ARE THE ONE IN THE BLIND — use the same reflex.</a:t>
            </a:r>
          </a:p>
        </p:txBody>
      </p:sp>
      <p:sp>
        <p:nvSpPr>
          <p:cNvPr id="20" name="Rectangle 19"/>
          <p:cNvSpPr/>
          <p:nvPr/>
        </p:nvSpPr>
        <p:spPr>
          <a:xfrm>
            <a:off x="566928" y="4462272"/>
            <a:ext cx="11064240" cy="585216"/>
          </a:xfrm>
          <a:prstGeom prst="rect">
            <a:avLst/>
          </a:prstGeom>
          <a:solidFill>
            <a:srgbClr val="F6EF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68680" y="4553712"/>
            <a:ext cx="457200" cy="411480"/>
          </a:xfrm>
          <a:prstGeom prst="rect">
            <a:avLst/>
          </a:prstGeom>
          <a:noFill/>
        </p:spPr>
        <p:txBody>
          <a:bodyPr wrap="square" anchor="t" lIns="0" rIns="0" tIns="0" bIns="0">
            <a:spAutoFit/>
          </a:bodyPr>
          <a:lstStyle/>
          <a:p>
            <a:pPr algn="l">
              <a:lnSpc>
                <a:spcPct val="100000"/>
              </a:lnSpc>
            </a:pPr>
            <a:r>
              <a:rPr sz="2100" b="0">
                <a:solidFill>
                  <a:srgbClr val="8A5A12"/>
                </a:solidFill>
                <a:latin typeface="Franklin Gothic Medium"/>
              </a:rPr>
              <a:t>4</a:t>
            </a:r>
          </a:p>
        </p:txBody>
      </p:sp>
      <p:sp>
        <p:nvSpPr>
          <p:cNvPr id="22" name="TextBox 21"/>
          <p:cNvSpPr txBox="1"/>
          <p:nvPr/>
        </p:nvSpPr>
        <p:spPr>
          <a:xfrm>
            <a:off x="1463040" y="4517136"/>
            <a:ext cx="4206240" cy="457200"/>
          </a:xfrm>
          <a:prstGeom prst="rect">
            <a:avLst/>
          </a:prstGeom>
          <a:noFill/>
        </p:spPr>
        <p:txBody>
          <a:bodyPr wrap="square" anchor="t" lIns="0" rIns="0" tIns="0" bIns="0">
            <a:spAutoFit/>
          </a:bodyPr>
          <a:lstStyle/>
          <a:p>
            <a:pPr algn="l">
              <a:lnSpc>
                <a:spcPct val="100000"/>
              </a:lnSpc>
            </a:pPr>
            <a:r>
              <a:rPr sz="1350" b="1">
                <a:solidFill>
                  <a:srgbClr val="11161A"/>
                </a:solidFill>
                <a:latin typeface="Segoe UI"/>
              </a:rPr>
              <a:t>Flopped a set</a:t>
            </a:r>
          </a:p>
        </p:txBody>
      </p:sp>
      <p:sp>
        <p:nvSpPr>
          <p:cNvPr id="23" name="TextBox 22"/>
          <p:cNvSpPr txBox="1"/>
          <p:nvPr/>
        </p:nvSpPr>
        <p:spPr>
          <a:xfrm>
            <a:off x="5943600" y="4517136"/>
            <a:ext cx="5486400" cy="457200"/>
          </a:xfrm>
          <a:prstGeom prst="rect">
            <a:avLst/>
          </a:prstGeom>
          <a:noFill/>
        </p:spPr>
        <p:txBody>
          <a:bodyPr wrap="square" anchor="t" lIns="0" rIns="0" tIns="0" bIns="0">
            <a:spAutoFit/>
          </a:bodyPr>
          <a:lstStyle/>
          <a:p>
            <a:pPr algn="l">
              <a:lnSpc>
                <a:spcPct val="100000"/>
              </a:lnSpc>
            </a:pPr>
            <a:r>
              <a:rPr sz="1350" b="0">
                <a:solidFill>
                  <a:srgbClr val="4E5C5A"/>
                </a:solidFill>
                <a:latin typeface="Segoe UI"/>
              </a:rPr>
              <a:t>Donk small. They raise cheap donks 31% — and checking gives a free card 23% of the time.</a:t>
            </a:r>
          </a:p>
        </p:txBody>
      </p:sp>
      <p:sp>
        <p:nvSpPr>
          <p:cNvPr id="24" name="Rectangle 23"/>
          <p:cNvSpPr/>
          <p:nvPr/>
        </p:nvSpPr>
        <p:spPr>
          <a:xfrm>
            <a:off x="566928" y="5257800"/>
            <a:ext cx="11064240" cy="822960"/>
          </a:xfrm>
          <a:prstGeom prst="rect">
            <a:avLst/>
          </a:prstGeom>
          <a:solidFill>
            <a:srgbClr val="E2EF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14400" y="5394960"/>
            <a:ext cx="10424160" cy="640080"/>
          </a:xfrm>
          <a:prstGeom prst="rect">
            <a:avLst/>
          </a:prstGeom>
          <a:noFill/>
        </p:spPr>
        <p:txBody>
          <a:bodyPr wrap="square" anchor="t" lIns="0" rIns="0" tIns="0" bIns="0">
            <a:spAutoFit/>
          </a:bodyPr>
          <a:lstStyle/>
          <a:p>
            <a:pPr algn="l">
              <a:lnSpc>
                <a:spcPct val="125000"/>
              </a:lnSpc>
            </a:pPr>
            <a:r>
              <a:rPr sz="1700" b="0">
                <a:solidFill>
                  <a:srgbClr val="1B6F72"/>
                </a:solidFill>
                <a:latin typeface="Franklin Gothic Medium"/>
              </a:rPr>
              <a:t>Don’t build a check-raise range against it. A check-raise range attacks a plan — this is a reflex.</a:t>
            </a:r>
          </a:p>
          <a:p>
            <a:pPr algn="l">
              <a:lnSpc>
                <a:spcPct val="125000"/>
              </a:lnSpc>
            </a:pPr>
            <a:r>
              <a:rPr sz="1250" b="0">
                <a:solidFill>
                  <a:srgbClr val="4E5C5A"/>
                </a:solidFill>
                <a:latin typeface="Segoe UI"/>
              </a:rPr>
              <a:t>Fear-based, and transparent. He told you which one it was when he chose the size.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