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116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777240" y="384048"/>
            <a:ext cx="82296" cy="182880"/>
          </a:xfrm>
          <a:prstGeom prst="rect">
            <a:avLst/>
          </a:prstGeom>
          <a:solidFill>
            <a:srgbClr val="6D7C7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60120" y="347472"/>
            <a:ext cx="9174175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950" b="1" spc="160">
                <a:solidFill>
                  <a:srgbClr val="6D7C7B"/>
                </a:solidFill>
                <a:latin typeface="Consolas"/>
              </a:rPr>
              <a:t>SETUP   ·   Study group · session 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225735" y="347472"/>
            <a:ext cx="1188720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950" b="0" spc="160">
                <a:solidFill>
                  <a:srgbClr val="6D7C7B"/>
                </a:solidFill>
                <a:latin typeface="Consolas"/>
              </a:rPr>
              <a:t>01 / 11</a:t>
            </a:r>
          </a:p>
        </p:txBody>
      </p:sp>
      <p:sp>
        <p:nvSpPr>
          <p:cNvPr id="6" name="Rectangle 5"/>
          <p:cNvSpPr/>
          <p:nvPr/>
        </p:nvSpPr>
        <p:spPr>
          <a:xfrm>
            <a:off x="777240" y="713232"/>
            <a:ext cx="10637215" cy="10972"/>
          </a:xfrm>
          <a:prstGeom prst="rect">
            <a:avLst/>
          </a:prstGeom>
          <a:solidFill>
            <a:srgbClr val="2C38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896112"/>
            <a:ext cx="9786237" cy="1143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5200" b="0">
                <a:solidFill>
                  <a:srgbClr val="E3E9E7"/>
                </a:solidFill>
                <a:latin typeface="Franklin Gothic Medium"/>
              </a:rPr>
              <a:t>He </a:t>
            </a:r>
            <a:r>
              <a:rPr sz="5200" b="0">
                <a:solidFill>
                  <a:srgbClr val="5AB3B6"/>
                </a:solidFill>
                <a:latin typeface="Franklin Gothic Medium"/>
              </a:rPr>
              <a:t>checks</a:t>
            </a:r>
            <a:r>
              <a:rPr sz="5200" b="0">
                <a:solidFill>
                  <a:srgbClr val="E3E9E7"/>
                </a:solidFill>
                <a:latin typeface="Franklin Gothic Medium"/>
              </a:rPr>
              <a:t> to you.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2212848"/>
            <a:ext cx="7658794" cy="822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550" b="0">
                <a:solidFill>
                  <a:srgbClr val="96A5A2"/>
                </a:solidFill>
                <a:latin typeface="Segoe UI"/>
              </a:rPr>
              <a:t>Two sessions ago we sat in the c-bettor's chair, out of position. Tonight we sit in the other one.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2953512"/>
            <a:ext cx="41148" cy="804672"/>
          </a:xfrm>
          <a:prstGeom prst="rect">
            <a:avLst/>
          </a:prstGeom>
          <a:solidFill>
            <a:srgbClr val="E0A4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818388" y="2953512"/>
            <a:ext cx="5850468" cy="804672"/>
          </a:xfrm>
          <a:prstGeom prst="rect">
            <a:avLst/>
          </a:prstGeom>
          <a:solidFill>
            <a:srgbClr val="2C282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033271" y="3044952"/>
            <a:ext cx="5318607" cy="8046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2100" b="0">
                <a:solidFill>
                  <a:srgbClr val="E3E9E7"/>
                </a:solidFill>
                <a:latin typeface="Cambria"/>
              </a:rPr>
              <a:t>MTT, about 40bb. UTG opens to 2.3. We flat on the button. Heads up to the flop.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77240" y="4014216"/>
            <a:ext cx="7658794" cy="822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350" b="0">
                <a:solidFill>
                  <a:srgbClr val="96A5A2"/>
                </a:solidFill>
                <a:latin typeface="Segoe UI"/>
              </a:rPr>
              <a:t>He has exactly two plays — he checks, or he bets. Tonight is the half where he checks. Next week is the half where he bets.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116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777240" y="384048"/>
            <a:ext cx="82296" cy="182880"/>
          </a:xfrm>
          <a:prstGeom prst="rect">
            <a:avLst/>
          </a:prstGeom>
          <a:solidFill>
            <a:srgbClr val="E0A4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60120" y="347472"/>
            <a:ext cx="9174175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950" b="1" spc="160">
                <a:solidFill>
                  <a:srgbClr val="E0A445"/>
                </a:solidFill>
                <a:latin typeface="Consolas"/>
              </a:rPr>
              <a:t>EXPLOIT   ·   Take this to the table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225735" y="347472"/>
            <a:ext cx="1188720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950" b="0" spc="160">
                <a:solidFill>
                  <a:srgbClr val="6D7C7B"/>
                </a:solidFill>
                <a:latin typeface="Consolas"/>
              </a:rPr>
              <a:t>10 / 11</a:t>
            </a:r>
          </a:p>
        </p:txBody>
      </p:sp>
      <p:sp>
        <p:nvSpPr>
          <p:cNvPr id="6" name="Rectangle 5"/>
          <p:cNvSpPr/>
          <p:nvPr/>
        </p:nvSpPr>
        <p:spPr>
          <a:xfrm>
            <a:off x="777240" y="713232"/>
            <a:ext cx="10637215" cy="10972"/>
          </a:xfrm>
          <a:prstGeom prst="rect">
            <a:avLst/>
          </a:prstGeom>
          <a:solidFill>
            <a:srgbClr val="2C38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896112"/>
            <a:ext cx="9786237" cy="1143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4000" b="0">
                <a:solidFill>
                  <a:srgbClr val="E3E9E7"/>
                </a:solidFill>
                <a:latin typeface="Franklin Gothic Medium"/>
              </a:rPr>
              <a:t>The rule.</a:t>
            </a:r>
          </a:p>
        </p:txBody>
      </p:sp>
      <p:sp>
        <p:nvSpPr>
          <p:cNvPr id="8" name="Rectangle 7"/>
          <p:cNvSpPr/>
          <p:nvPr/>
        </p:nvSpPr>
        <p:spPr>
          <a:xfrm>
            <a:off x="777240" y="2212848"/>
            <a:ext cx="9148005" cy="713232"/>
          </a:xfrm>
          <a:prstGeom prst="rect">
            <a:avLst/>
          </a:prstGeom>
          <a:solidFill>
            <a:srgbClr val="2C282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777240" y="2212848"/>
            <a:ext cx="54864" cy="713232"/>
          </a:xfrm>
          <a:prstGeom prst="rect">
            <a:avLst/>
          </a:prstGeom>
          <a:solidFill>
            <a:srgbClr val="E0A4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88136" y="2359152"/>
            <a:ext cx="8509772" cy="7132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2600" b="0">
                <a:solidFill>
                  <a:srgbClr val="E3E9E7"/>
                </a:solidFill>
                <a:latin typeface="Cambria"/>
              </a:rPr>
              <a:t>Defer or polarize. Never merge.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77240" y="3200400"/>
            <a:ext cx="4572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900" b="0">
                <a:solidFill>
                  <a:srgbClr val="E0A445"/>
                </a:solidFill>
                <a:latin typeface="Franklin Gothic Medium"/>
              </a:rPr>
              <a:t>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252728" y="3218688"/>
            <a:ext cx="8509772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300" b="1">
                <a:solidFill>
                  <a:srgbClr val="E3E9E7"/>
                </a:solidFill>
                <a:latin typeface="Segoe UI"/>
              </a:rPr>
              <a:t>Is this a board they fold on?</a:t>
            </a:r>
            <a:r>
              <a:rPr sz="1300" b="0">
                <a:solidFill>
                  <a:srgbClr val="96A5A2"/>
                </a:solidFill>
                <a:latin typeface="Segoe UI"/>
              </a:rPr>
              <a:t> Low, one-gap, dry — yes, they fold about 58%. Wet, connected, monotone — no, about 43%.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77240" y="3849624"/>
            <a:ext cx="4572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900" b="0">
                <a:solidFill>
                  <a:srgbClr val="E0A445"/>
                </a:solidFill>
                <a:latin typeface="Franklin Gothic Medium"/>
              </a:rPr>
              <a:t>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252728" y="3867912"/>
            <a:ext cx="8509772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300" b="1">
                <a:solidFill>
                  <a:srgbClr val="E3E9E7"/>
                </a:solidFill>
                <a:latin typeface="Segoe UI"/>
              </a:rPr>
              <a:t>If yes, polarize.</a:t>
            </a:r>
            <a:r>
              <a:rPr sz="1300" b="0">
                <a:solidFill>
                  <a:srgbClr val="96A5A2"/>
                </a:solidFill>
                <a:latin typeface="Segoe UI"/>
              </a:rPr>
              <a:t> Tops and bottoms only, at 40–50% of pot. Middling hands go in the check.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77240" y="4311396"/>
            <a:ext cx="4572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900" b="0">
                <a:solidFill>
                  <a:srgbClr val="E0A445"/>
                </a:solidFill>
                <a:latin typeface="Franklin Gothic Medium"/>
              </a:rPr>
              <a:t>3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252728" y="4329684"/>
            <a:ext cx="8509772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300" b="1">
                <a:solidFill>
                  <a:srgbClr val="E3E9E7"/>
                </a:solidFill>
                <a:latin typeface="Segoe UI"/>
              </a:rPr>
              <a:t>If no, defer.</a:t>
            </a:r>
            <a:r>
              <a:rPr sz="1300" b="0">
                <a:solidFill>
                  <a:srgbClr val="96A5A2"/>
                </a:solidFill>
                <a:latin typeface="Segoe UI"/>
              </a:rPr>
              <a:t> Check back. If he checks the turn to you as well, attack then — 53.7% against the flop stab's 42.6%.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77240" y="4960620"/>
            <a:ext cx="4572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900" b="0">
                <a:solidFill>
                  <a:srgbClr val="E0A445"/>
                </a:solidFill>
                <a:latin typeface="Franklin Gothic Medium"/>
              </a:rPr>
              <a:t>4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252728" y="4978908"/>
            <a:ext cx="8509772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300" b="1">
                <a:solidFill>
                  <a:srgbClr val="E3E9E7"/>
                </a:solidFill>
                <a:latin typeface="Segoe UI"/>
              </a:rPr>
              <a:t>Never the 20% jab.</a:t>
            </a:r>
            <a:r>
              <a:rPr sz="1300" b="0">
                <a:solidFill>
                  <a:srgbClr val="96A5A2"/>
                </a:solidFill>
                <a:latin typeface="Segoe UI"/>
              </a:rPr>
              <a:t> A merged cheap bet is the one size that folds them least and gets raised most.</a:t>
            </a:r>
          </a:p>
        </p:txBody>
      </p:sp>
      <p:sp>
        <p:nvSpPr>
          <p:cNvPr id="19" name="Rectangle 18"/>
          <p:cNvSpPr/>
          <p:nvPr/>
        </p:nvSpPr>
        <p:spPr>
          <a:xfrm>
            <a:off x="777240" y="5774436"/>
            <a:ext cx="8297027" cy="10972"/>
          </a:xfrm>
          <a:prstGeom prst="rect">
            <a:avLst/>
          </a:prstGeom>
          <a:solidFill>
            <a:srgbClr val="2C38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77240" y="5893308"/>
            <a:ext cx="8297027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050" b="0">
                <a:solidFill>
                  <a:srgbClr val="6D7C7B"/>
                </a:solidFill>
                <a:latin typeface="Segoe UI"/>
              </a:rPr>
              <a:t>One question, one of two answers. Everything tonight collapses into that.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116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777240" y="384048"/>
            <a:ext cx="82296" cy="182880"/>
          </a:xfrm>
          <a:prstGeom prst="rect">
            <a:avLst/>
          </a:prstGeom>
          <a:solidFill>
            <a:srgbClr val="E0A4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60120" y="347472"/>
            <a:ext cx="9174175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950" b="1" spc="160">
                <a:solidFill>
                  <a:srgbClr val="E0A445"/>
                </a:solidFill>
                <a:latin typeface="Consolas"/>
              </a:rPr>
              <a:t>NEXT   ·   The uncomfortable one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225735" y="347472"/>
            <a:ext cx="1188720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950" b="0" spc="160">
                <a:solidFill>
                  <a:srgbClr val="6D7C7B"/>
                </a:solidFill>
                <a:latin typeface="Consolas"/>
              </a:rPr>
              <a:t>11 / 11</a:t>
            </a:r>
          </a:p>
        </p:txBody>
      </p:sp>
      <p:sp>
        <p:nvSpPr>
          <p:cNvPr id="6" name="Rectangle 5"/>
          <p:cNvSpPr/>
          <p:nvPr/>
        </p:nvSpPr>
        <p:spPr>
          <a:xfrm>
            <a:off x="777240" y="713232"/>
            <a:ext cx="10637215" cy="10972"/>
          </a:xfrm>
          <a:prstGeom prst="rect">
            <a:avLst/>
          </a:prstGeom>
          <a:solidFill>
            <a:srgbClr val="2C38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896112"/>
            <a:ext cx="9786237" cy="1143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4000" b="0">
                <a:solidFill>
                  <a:srgbClr val="E3E9E7"/>
                </a:solidFill>
                <a:latin typeface="Franklin Gothic Medium"/>
              </a:rPr>
              <a:t>Why the button feels dead.</a:t>
            </a:r>
          </a:p>
        </p:txBody>
      </p:sp>
      <p:sp>
        <p:nvSpPr>
          <p:cNvPr id="8" name="Rectangle 7"/>
          <p:cNvSpPr/>
          <p:nvPr/>
        </p:nvSpPr>
        <p:spPr>
          <a:xfrm>
            <a:off x="777240" y="2212848"/>
            <a:ext cx="41148" cy="804672"/>
          </a:xfrm>
          <a:prstGeom prst="rect">
            <a:avLst/>
          </a:prstGeom>
          <a:solidFill>
            <a:srgbClr val="E0A4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818388" y="2212848"/>
            <a:ext cx="5850468" cy="804672"/>
          </a:xfrm>
          <a:prstGeom prst="rect">
            <a:avLst/>
          </a:prstGeom>
          <a:solidFill>
            <a:srgbClr val="2C282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33271" y="2304288"/>
            <a:ext cx="5318607" cy="8046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2100" b="0">
                <a:solidFill>
                  <a:srgbClr val="E3E9E7"/>
                </a:solidFill>
                <a:latin typeface="Cambria"/>
              </a:rPr>
              <a:t>“I never have leverage — they always have the overpair.”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77240" y="3273552"/>
            <a:ext cx="7658794" cy="822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550" b="0">
                <a:solidFill>
                  <a:srgbClr val="96A5A2"/>
                </a:solidFill>
                <a:latin typeface="Segoe UI"/>
              </a:rPr>
              <a:t>True — and we did it to ourselves before the flop. We 3-bet JJ, QQ and AK at </a:t>
            </a:r>
            <a:r>
              <a:rPr sz="1550" b="1">
                <a:solidFill>
                  <a:srgbClr val="E3E9E7"/>
                </a:solidFill>
                <a:latin typeface="Segoe UI"/>
              </a:rPr>
              <a:t>70–91%</a:t>
            </a:r>
            <a:r>
              <a:rPr sz="1550" b="0">
                <a:solidFill>
                  <a:srgbClr val="96A5A2"/>
                </a:solidFill>
                <a:latin typeface="Segoe UI"/>
              </a:rPr>
              <a:t>, so the top of our button flatting range is: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68680" y="4087368"/>
            <a:ext cx="5667588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850" b="1" spc="110">
                <a:solidFill>
                  <a:srgbClr val="6D7C7B"/>
                </a:solidFill>
                <a:latin typeface="Consolas"/>
              </a:rPr>
              <a:t>HAND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719148" y="4087368"/>
            <a:ext cx="4603866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850" b="1" spc="110">
                <a:solidFill>
                  <a:srgbClr val="6D7C7B"/>
                </a:solidFill>
                <a:latin typeface="Consolas"/>
              </a:rPr>
              <a:t>SHARE OF OUR FLATTING RANGE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77240" y="4325112"/>
            <a:ext cx="10637215" cy="12801"/>
          </a:xfrm>
          <a:prstGeom prst="rect">
            <a:avLst/>
          </a:prstGeom>
          <a:solidFill>
            <a:srgbClr val="E3E9E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68680" y="4398264"/>
            <a:ext cx="5667588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200" b="0">
                <a:solidFill>
                  <a:srgbClr val="E3E9E7"/>
                </a:solidFill>
                <a:latin typeface="Segoe UI"/>
              </a:rPr>
              <a:t>KJo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719148" y="4398264"/>
            <a:ext cx="4603866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1200" b="0">
                <a:solidFill>
                  <a:srgbClr val="E3E9E7"/>
                </a:solidFill>
                <a:latin typeface="Segoe UI"/>
              </a:rPr>
              <a:t>3.7%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77240" y="4668012"/>
            <a:ext cx="10637215" cy="7315"/>
          </a:xfrm>
          <a:prstGeom prst="rect">
            <a:avLst/>
          </a:prstGeom>
          <a:solidFill>
            <a:srgbClr val="2C38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868680" y="4722876"/>
            <a:ext cx="5667588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200" b="0">
                <a:solidFill>
                  <a:srgbClr val="E3E9E7"/>
                </a:solidFill>
                <a:latin typeface="Segoe UI"/>
              </a:rPr>
              <a:t>ATo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719148" y="4722876"/>
            <a:ext cx="4603866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1200" b="0">
                <a:solidFill>
                  <a:srgbClr val="E3E9E7"/>
                </a:solidFill>
                <a:latin typeface="Segoe UI"/>
              </a:rPr>
              <a:t>3.5%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77240" y="4992624"/>
            <a:ext cx="10637215" cy="7315"/>
          </a:xfrm>
          <a:prstGeom prst="rect">
            <a:avLst/>
          </a:prstGeom>
          <a:solidFill>
            <a:srgbClr val="2C38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868680" y="5047488"/>
            <a:ext cx="5667588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200" b="0">
                <a:solidFill>
                  <a:srgbClr val="E3E9E7"/>
                </a:solidFill>
                <a:latin typeface="Segoe UI"/>
              </a:rPr>
              <a:t>QJo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719148" y="5047488"/>
            <a:ext cx="4603866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1200" b="0">
                <a:solidFill>
                  <a:srgbClr val="E3E9E7"/>
                </a:solidFill>
                <a:latin typeface="Segoe UI"/>
              </a:rPr>
              <a:t>3.4%</a:t>
            </a:r>
          </a:p>
        </p:txBody>
      </p:sp>
      <p:sp>
        <p:nvSpPr>
          <p:cNvPr id="23" name="Rectangle 22"/>
          <p:cNvSpPr/>
          <p:nvPr/>
        </p:nvSpPr>
        <p:spPr>
          <a:xfrm>
            <a:off x="777240" y="5317236"/>
            <a:ext cx="10637215" cy="7315"/>
          </a:xfrm>
          <a:prstGeom prst="rect">
            <a:avLst/>
          </a:prstGeom>
          <a:solidFill>
            <a:srgbClr val="2C38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777240" y="5317236"/>
            <a:ext cx="10637215" cy="324612"/>
          </a:xfrm>
          <a:prstGeom prst="rect">
            <a:avLst/>
          </a:prstGeom>
          <a:solidFill>
            <a:srgbClr val="2E1F1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868680" y="5372100"/>
            <a:ext cx="5667588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200" b="0">
                <a:solidFill>
                  <a:srgbClr val="E3E9E7"/>
                </a:solidFill>
                <a:latin typeface="Segoe UI"/>
              </a:rPr>
              <a:t>AA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719148" y="5372100"/>
            <a:ext cx="4603866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1300" b="1">
                <a:solidFill>
                  <a:srgbClr val="EF5B41"/>
                </a:solidFill>
                <a:latin typeface="Franklin Gothic Medium"/>
              </a:rPr>
              <a:t>1.6%</a:t>
            </a:r>
          </a:p>
        </p:txBody>
      </p:sp>
      <p:sp>
        <p:nvSpPr>
          <p:cNvPr id="27" name="Rectangle 26"/>
          <p:cNvSpPr/>
          <p:nvPr/>
        </p:nvSpPr>
        <p:spPr>
          <a:xfrm>
            <a:off x="777240" y="5641848"/>
            <a:ext cx="10637215" cy="7315"/>
          </a:xfrm>
          <a:prstGeom prst="rect">
            <a:avLst/>
          </a:prstGeom>
          <a:solidFill>
            <a:srgbClr val="2C38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777240" y="5916168"/>
            <a:ext cx="8297027" cy="10972"/>
          </a:xfrm>
          <a:prstGeom prst="rect">
            <a:avLst/>
          </a:prstGeom>
          <a:solidFill>
            <a:srgbClr val="2C38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777240" y="6035040"/>
            <a:ext cx="8297027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050" b="0">
                <a:solidFill>
                  <a:srgbClr val="6D7C7B"/>
                </a:solidFill>
                <a:latin typeface="Segoe UI"/>
              </a:rPr>
              <a:t>A range with no overpairs has nothing to barrel with. Next week: he bets to you — call, fold, or raise polar.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116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777240" y="384048"/>
            <a:ext cx="82296" cy="182880"/>
          </a:xfrm>
          <a:prstGeom prst="rect">
            <a:avLst/>
          </a:prstGeom>
          <a:solidFill>
            <a:srgbClr val="6D7C7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60120" y="347472"/>
            <a:ext cx="9174175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950" b="1" spc="160">
                <a:solidFill>
                  <a:srgbClr val="6D7C7B"/>
                </a:solidFill>
                <a:latin typeface="Consolas"/>
              </a:rPr>
              <a:t>SETUP   ·   Vocabulary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225735" y="347472"/>
            <a:ext cx="1188720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950" b="0" spc="160">
                <a:solidFill>
                  <a:srgbClr val="6D7C7B"/>
                </a:solidFill>
                <a:latin typeface="Consolas"/>
              </a:rPr>
              <a:t>02 / 11</a:t>
            </a:r>
          </a:p>
        </p:txBody>
      </p:sp>
      <p:sp>
        <p:nvSpPr>
          <p:cNvPr id="6" name="Rectangle 5"/>
          <p:cNvSpPr/>
          <p:nvPr/>
        </p:nvSpPr>
        <p:spPr>
          <a:xfrm>
            <a:off x="777240" y="713232"/>
            <a:ext cx="10637215" cy="10972"/>
          </a:xfrm>
          <a:prstGeom prst="rect">
            <a:avLst/>
          </a:prstGeom>
          <a:solidFill>
            <a:srgbClr val="2C38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896112"/>
            <a:ext cx="9786237" cy="1143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4000" b="0">
                <a:solidFill>
                  <a:srgbClr val="E3E9E7"/>
                </a:solidFill>
                <a:latin typeface="Franklin Gothic Medium"/>
              </a:rPr>
              <a:t>Three things you can do — not two.</a:t>
            </a:r>
          </a:p>
        </p:txBody>
      </p:sp>
      <p:sp>
        <p:nvSpPr>
          <p:cNvPr id="8" name="Rectangle 7"/>
          <p:cNvSpPr/>
          <p:nvPr/>
        </p:nvSpPr>
        <p:spPr>
          <a:xfrm>
            <a:off x="777240" y="2212848"/>
            <a:ext cx="3375050" cy="1965960"/>
          </a:xfrm>
          <a:prstGeom prst="rect">
            <a:avLst/>
          </a:prstGeom>
          <a:solidFill>
            <a:srgbClr val="192027"/>
          </a:solidFill>
          <a:ln w="9525">
            <a:solidFill>
              <a:srgbClr val="2C384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777240" y="2212848"/>
            <a:ext cx="3375050" cy="50292"/>
          </a:xfrm>
          <a:prstGeom prst="rect">
            <a:avLst/>
          </a:prstGeom>
          <a:solidFill>
            <a:srgbClr val="5AB3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33271" y="2487168"/>
            <a:ext cx="2862986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700" b="0">
                <a:solidFill>
                  <a:srgbClr val="E3E9E7"/>
                </a:solidFill>
                <a:latin typeface="Franklin Gothic Medium"/>
              </a:rPr>
              <a:t>Defer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33271" y="2944368"/>
            <a:ext cx="2862986" cy="10515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150" b="0">
                <a:solidFill>
                  <a:srgbClr val="96A5A2"/>
                </a:solidFill>
                <a:latin typeface="Segoe UI"/>
              </a:rPr>
              <a:t>Check. You don't build a betting range at all. The pot stays where it is and you keep position.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408322" y="2212848"/>
            <a:ext cx="3375050" cy="1965960"/>
          </a:xfrm>
          <a:prstGeom prst="rect">
            <a:avLst/>
          </a:prstGeom>
          <a:solidFill>
            <a:srgbClr val="192027"/>
          </a:solidFill>
          <a:ln w="9525">
            <a:solidFill>
              <a:srgbClr val="2C384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408322" y="2212848"/>
            <a:ext cx="3375050" cy="50292"/>
          </a:xfrm>
          <a:prstGeom prst="rect">
            <a:avLst/>
          </a:prstGeom>
          <a:solidFill>
            <a:srgbClr val="6D7C7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664354" y="2487168"/>
            <a:ext cx="2862986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700" b="0">
                <a:solidFill>
                  <a:srgbClr val="E3E9E7"/>
                </a:solidFill>
                <a:latin typeface="Franklin Gothic Medium"/>
              </a:rPr>
              <a:t>Merge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664354" y="2944368"/>
            <a:ext cx="2862986" cy="10515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150" b="0">
                <a:solidFill>
                  <a:srgbClr val="96A5A2"/>
                </a:solidFill>
                <a:latin typeface="Segoe UI"/>
              </a:rPr>
              <a:t>Bet a wide range small. Strong, medium and weak all in the same bet, at the same price.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8039404" y="2212848"/>
            <a:ext cx="3375050" cy="1965960"/>
          </a:xfrm>
          <a:prstGeom prst="rect">
            <a:avLst/>
          </a:prstGeom>
          <a:solidFill>
            <a:srgbClr val="192027"/>
          </a:solidFill>
          <a:ln w="9525">
            <a:solidFill>
              <a:srgbClr val="2C384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8039404" y="2212848"/>
            <a:ext cx="3375050" cy="50292"/>
          </a:xfrm>
          <a:prstGeom prst="rect">
            <a:avLst/>
          </a:prstGeom>
          <a:solidFill>
            <a:srgbClr val="EF5B4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8295436" y="2487168"/>
            <a:ext cx="2862986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700" b="0">
                <a:solidFill>
                  <a:srgbClr val="E3E9E7"/>
                </a:solidFill>
                <a:latin typeface="Franklin Gothic Medium"/>
              </a:rPr>
              <a:t>Polarize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295436" y="2944368"/>
            <a:ext cx="2862986" cy="10515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150" b="0">
                <a:solidFill>
                  <a:srgbClr val="96A5A2"/>
                </a:solidFill>
                <a:latin typeface="Segoe UI"/>
              </a:rPr>
              <a:t>Nuts and air bet. Everything in the middle checks. Tops and bottoms — nothing else.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77240" y="4434840"/>
            <a:ext cx="41148" cy="804672"/>
          </a:xfrm>
          <a:prstGeom prst="rect">
            <a:avLst/>
          </a:prstGeom>
          <a:solidFill>
            <a:srgbClr val="E0A4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818388" y="4434840"/>
            <a:ext cx="5850468" cy="804672"/>
          </a:xfrm>
          <a:prstGeom prst="rect">
            <a:avLst/>
          </a:prstGeom>
          <a:solidFill>
            <a:srgbClr val="2C282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1033271" y="4526279"/>
            <a:ext cx="5318607" cy="8046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2100" b="0">
                <a:solidFill>
                  <a:srgbClr val="E3E9E7"/>
                </a:solidFill>
                <a:latin typeface="Cambria"/>
              </a:rPr>
              <a:t>Polarity is </a:t>
            </a:r>
            <a:r>
              <a:rPr sz="2100" b="1">
                <a:solidFill>
                  <a:srgbClr val="E3E9E7"/>
                </a:solidFill>
                <a:latin typeface="Cambria"/>
              </a:rPr>
              <a:t>which hands are betting.</a:t>
            </a:r>
            <a:r>
              <a:rPr sz="2100" b="0">
                <a:solidFill>
                  <a:srgbClr val="E3E9E7"/>
                </a:solidFill>
                <a:latin typeface="Cambria"/>
              </a:rPr>
              <a:t> It is not bet size.</a:t>
            </a:r>
          </a:p>
        </p:txBody>
      </p:sp>
      <p:sp>
        <p:nvSpPr>
          <p:cNvPr id="23" name="Rectangle 22"/>
          <p:cNvSpPr/>
          <p:nvPr/>
        </p:nvSpPr>
        <p:spPr>
          <a:xfrm>
            <a:off x="777240" y="5495544"/>
            <a:ext cx="8297027" cy="10972"/>
          </a:xfrm>
          <a:prstGeom prst="rect">
            <a:avLst/>
          </a:prstGeom>
          <a:solidFill>
            <a:srgbClr val="2C38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777240" y="5614416"/>
            <a:ext cx="8297027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050" b="0">
                <a:solidFill>
                  <a:srgbClr val="6D7C7B"/>
                </a:solidFill>
                <a:latin typeface="Segoe UI"/>
              </a:rPr>
              <a:t>A big merged bet is not polarized. A small barbell is. Keep these separate tonight or the rest won't parse.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116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777240" y="384048"/>
            <a:ext cx="82296" cy="182880"/>
          </a:xfrm>
          <a:prstGeom prst="rect">
            <a:avLst/>
          </a:prstGeom>
          <a:solidFill>
            <a:srgbClr val="5AB3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60120" y="347472"/>
            <a:ext cx="9174175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950" b="1" spc="160">
                <a:solidFill>
                  <a:srgbClr val="5AB3B6"/>
                </a:solidFill>
                <a:latin typeface="Consolas"/>
              </a:rPr>
              <a:t>SOLVER   ·   GTO Wizard · MTT 40bb ChipEV · UTG vs BTN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225735" y="347472"/>
            <a:ext cx="1188720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950" b="0" spc="160">
                <a:solidFill>
                  <a:srgbClr val="6D7C7B"/>
                </a:solidFill>
                <a:latin typeface="Consolas"/>
              </a:rPr>
              <a:t>03 / 11</a:t>
            </a:r>
          </a:p>
        </p:txBody>
      </p:sp>
      <p:sp>
        <p:nvSpPr>
          <p:cNvPr id="6" name="Rectangle 5"/>
          <p:cNvSpPr/>
          <p:nvPr/>
        </p:nvSpPr>
        <p:spPr>
          <a:xfrm>
            <a:off x="777240" y="713232"/>
            <a:ext cx="10637215" cy="10972"/>
          </a:xfrm>
          <a:prstGeom prst="rect">
            <a:avLst/>
          </a:prstGeom>
          <a:solidFill>
            <a:srgbClr val="2C38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896112"/>
            <a:ext cx="9786237" cy="1143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4000" b="0">
                <a:solidFill>
                  <a:srgbClr val="E3E9E7"/>
                </a:solidFill>
                <a:latin typeface="Franklin Gothic Medium"/>
              </a:rPr>
              <a:t>What the solver actually does here.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68680" y="2286000"/>
            <a:ext cx="4710238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850" b="1" spc="110">
                <a:solidFill>
                  <a:srgbClr val="6D7C7B"/>
                </a:solidFill>
                <a:latin typeface="Consolas"/>
              </a:rPr>
              <a:t>OUR ACTION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761798" y="2286000"/>
            <a:ext cx="2689168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850" b="1" spc="110">
                <a:solidFill>
                  <a:srgbClr val="6D7C7B"/>
                </a:solidFill>
                <a:latin typeface="Consolas"/>
              </a:rPr>
              <a:t>J♥ 8♠ 3♦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33847" y="2286000"/>
            <a:ext cx="2689168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850" b="1" spc="110">
                <a:solidFill>
                  <a:srgbClr val="6D7C7B"/>
                </a:solidFill>
                <a:latin typeface="Consolas"/>
              </a:rPr>
              <a:t>6♥ 5♦ 4♣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77240" y="2523744"/>
            <a:ext cx="10637215" cy="12801"/>
          </a:xfrm>
          <a:prstGeom prst="rect">
            <a:avLst/>
          </a:prstGeom>
          <a:solidFill>
            <a:srgbClr val="E3E9E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868680" y="2596896"/>
            <a:ext cx="4710238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200" b="0">
                <a:solidFill>
                  <a:srgbClr val="E3E9E7"/>
                </a:solidFill>
                <a:latin typeface="Segoe UI"/>
              </a:rPr>
              <a:t>All-in (531% pot)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761798" y="2596896"/>
            <a:ext cx="2689168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1200" b="0">
                <a:solidFill>
                  <a:srgbClr val="E3E9E7"/>
                </a:solidFill>
                <a:latin typeface="Segoe UI"/>
              </a:rPr>
              <a:t>0%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633847" y="2596896"/>
            <a:ext cx="2689168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1200" b="0">
                <a:solidFill>
                  <a:srgbClr val="E3E9E7"/>
                </a:solidFill>
                <a:latin typeface="Segoe UI"/>
              </a:rPr>
              <a:t>0</a:t>
            </a:r>
          </a:p>
        </p:txBody>
      </p:sp>
      <p:sp>
        <p:nvSpPr>
          <p:cNvPr id="15" name="Rectangle 14"/>
          <p:cNvSpPr/>
          <p:nvPr/>
        </p:nvSpPr>
        <p:spPr>
          <a:xfrm>
            <a:off x="777240" y="2866644"/>
            <a:ext cx="10637215" cy="7315"/>
          </a:xfrm>
          <a:prstGeom prst="rect">
            <a:avLst/>
          </a:prstGeom>
          <a:solidFill>
            <a:srgbClr val="2C38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68680" y="2921508"/>
            <a:ext cx="4710238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200" b="0">
                <a:solidFill>
                  <a:srgbClr val="E3E9E7"/>
                </a:solidFill>
                <a:latin typeface="Segoe UI"/>
              </a:rPr>
              <a:t>125% pot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761798" y="2921508"/>
            <a:ext cx="2689168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1200" b="0">
                <a:solidFill>
                  <a:srgbClr val="E3E9E7"/>
                </a:solidFill>
                <a:latin typeface="Segoe UI"/>
              </a:rPr>
              <a:t>0.1%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633847" y="2921508"/>
            <a:ext cx="2689168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1200" b="0">
                <a:solidFill>
                  <a:srgbClr val="E3E9E7"/>
                </a:solidFill>
                <a:latin typeface="Segoe UI"/>
              </a:rPr>
              <a:t>0</a:t>
            </a:r>
          </a:p>
        </p:txBody>
      </p:sp>
      <p:sp>
        <p:nvSpPr>
          <p:cNvPr id="19" name="Rectangle 18"/>
          <p:cNvSpPr/>
          <p:nvPr/>
        </p:nvSpPr>
        <p:spPr>
          <a:xfrm>
            <a:off x="777240" y="3191256"/>
            <a:ext cx="10637215" cy="7315"/>
          </a:xfrm>
          <a:prstGeom prst="rect">
            <a:avLst/>
          </a:prstGeom>
          <a:solidFill>
            <a:srgbClr val="2C38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868680" y="3246120"/>
            <a:ext cx="4710238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200" b="0">
                <a:solidFill>
                  <a:srgbClr val="E3E9E7"/>
                </a:solidFill>
                <a:latin typeface="Segoe UI"/>
              </a:rPr>
              <a:t>83% pot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761798" y="3246120"/>
            <a:ext cx="2689168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1200" b="0">
                <a:solidFill>
                  <a:srgbClr val="E3E9E7"/>
                </a:solidFill>
                <a:latin typeface="Segoe UI"/>
              </a:rPr>
              <a:t>2.5%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633847" y="3246120"/>
            <a:ext cx="2689168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1200" b="0">
                <a:solidFill>
                  <a:srgbClr val="E3E9E7"/>
                </a:solidFill>
                <a:latin typeface="Segoe UI"/>
              </a:rPr>
              <a:t>0</a:t>
            </a:r>
          </a:p>
        </p:txBody>
      </p:sp>
      <p:sp>
        <p:nvSpPr>
          <p:cNvPr id="23" name="Rectangle 22"/>
          <p:cNvSpPr/>
          <p:nvPr/>
        </p:nvSpPr>
        <p:spPr>
          <a:xfrm>
            <a:off x="777240" y="3515868"/>
            <a:ext cx="10637215" cy="7315"/>
          </a:xfrm>
          <a:prstGeom prst="rect">
            <a:avLst/>
          </a:prstGeom>
          <a:solidFill>
            <a:srgbClr val="2C38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868680" y="3570732"/>
            <a:ext cx="4710238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200" b="0">
                <a:solidFill>
                  <a:srgbClr val="E3E9E7"/>
                </a:solidFill>
                <a:latin typeface="Segoe UI"/>
              </a:rPr>
              <a:t>55% pot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761798" y="3570732"/>
            <a:ext cx="2689168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1200" b="0">
                <a:solidFill>
                  <a:srgbClr val="E3E9E7"/>
                </a:solidFill>
                <a:latin typeface="Segoe UI"/>
              </a:rPr>
              <a:t>12.6%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633847" y="3570732"/>
            <a:ext cx="2689168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1200" b="0">
                <a:solidFill>
                  <a:srgbClr val="E3E9E7"/>
                </a:solidFill>
                <a:latin typeface="Segoe UI"/>
              </a:rPr>
              <a:t>0.9</a:t>
            </a:r>
          </a:p>
        </p:txBody>
      </p:sp>
      <p:sp>
        <p:nvSpPr>
          <p:cNvPr id="27" name="Rectangle 26"/>
          <p:cNvSpPr/>
          <p:nvPr/>
        </p:nvSpPr>
        <p:spPr>
          <a:xfrm>
            <a:off x="777240" y="3840479"/>
            <a:ext cx="10637215" cy="7315"/>
          </a:xfrm>
          <a:prstGeom prst="rect">
            <a:avLst/>
          </a:prstGeom>
          <a:solidFill>
            <a:srgbClr val="2C38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777240" y="3840479"/>
            <a:ext cx="10637215" cy="324612"/>
          </a:xfrm>
          <a:prstGeom prst="rect">
            <a:avLst/>
          </a:prstGeom>
          <a:solidFill>
            <a:srgbClr val="2E1F1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868680" y="3895343"/>
            <a:ext cx="4710238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200" b="0">
                <a:solidFill>
                  <a:srgbClr val="E3E9E7"/>
                </a:solidFill>
                <a:latin typeface="Segoe UI"/>
              </a:rPr>
              <a:t>33% pot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761798" y="3895343"/>
            <a:ext cx="2689168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1300" b="1">
                <a:solidFill>
                  <a:srgbClr val="EF5B41"/>
                </a:solidFill>
                <a:latin typeface="Franklin Gothic Medium"/>
              </a:rPr>
              <a:t>23%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8633847" y="3895343"/>
            <a:ext cx="2689168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1300" b="1">
                <a:solidFill>
                  <a:srgbClr val="EF5B41"/>
                </a:solidFill>
                <a:latin typeface="Franklin Gothic Medium"/>
              </a:rPr>
              <a:t>26.4</a:t>
            </a:r>
          </a:p>
        </p:txBody>
      </p:sp>
      <p:sp>
        <p:nvSpPr>
          <p:cNvPr id="32" name="Rectangle 31"/>
          <p:cNvSpPr/>
          <p:nvPr/>
        </p:nvSpPr>
        <p:spPr>
          <a:xfrm>
            <a:off x="777240" y="4165091"/>
            <a:ext cx="10637215" cy="7315"/>
          </a:xfrm>
          <a:prstGeom prst="rect">
            <a:avLst/>
          </a:prstGeom>
          <a:solidFill>
            <a:srgbClr val="2C38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ectangle 32"/>
          <p:cNvSpPr/>
          <p:nvPr/>
        </p:nvSpPr>
        <p:spPr>
          <a:xfrm>
            <a:off x="777240" y="4165091"/>
            <a:ext cx="10637215" cy="324612"/>
          </a:xfrm>
          <a:prstGeom prst="rect">
            <a:avLst/>
          </a:prstGeom>
          <a:solidFill>
            <a:srgbClr val="2E1F1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868680" y="4219955"/>
            <a:ext cx="4710238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200" b="0">
                <a:solidFill>
                  <a:srgbClr val="E3E9E7"/>
                </a:solidFill>
                <a:latin typeface="Segoe UI"/>
              </a:rPr>
              <a:t>20% pot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761798" y="4219955"/>
            <a:ext cx="2689168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1300" b="1">
                <a:solidFill>
                  <a:srgbClr val="EF5B41"/>
                </a:solidFill>
                <a:latin typeface="Franklin Gothic Medium"/>
              </a:rPr>
              <a:t>10.2%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8633847" y="4219955"/>
            <a:ext cx="2689168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1300" b="1">
                <a:solidFill>
                  <a:srgbClr val="EF5B41"/>
                </a:solidFill>
                <a:latin typeface="Franklin Gothic Medium"/>
              </a:rPr>
              <a:t>32.8</a:t>
            </a:r>
          </a:p>
        </p:txBody>
      </p:sp>
      <p:sp>
        <p:nvSpPr>
          <p:cNvPr id="37" name="Rectangle 36"/>
          <p:cNvSpPr/>
          <p:nvPr/>
        </p:nvSpPr>
        <p:spPr>
          <a:xfrm>
            <a:off x="777240" y="4489704"/>
            <a:ext cx="10637215" cy="7315"/>
          </a:xfrm>
          <a:prstGeom prst="rect">
            <a:avLst/>
          </a:prstGeom>
          <a:solidFill>
            <a:srgbClr val="2C38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Rectangle 37"/>
          <p:cNvSpPr/>
          <p:nvPr/>
        </p:nvSpPr>
        <p:spPr>
          <a:xfrm>
            <a:off x="777240" y="4489704"/>
            <a:ext cx="10637215" cy="324612"/>
          </a:xfrm>
          <a:prstGeom prst="rect">
            <a:avLst/>
          </a:prstGeom>
          <a:solidFill>
            <a:srgbClr val="1A2A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868680" y="4544568"/>
            <a:ext cx="4710238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200" b="0">
                <a:solidFill>
                  <a:srgbClr val="E3E9E7"/>
                </a:solidFill>
                <a:latin typeface="Segoe UI"/>
              </a:rPr>
              <a:t>Check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5761798" y="4544568"/>
            <a:ext cx="2689168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1300" b="1">
                <a:solidFill>
                  <a:srgbClr val="5AB3B6"/>
                </a:solidFill>
                <a:latin typeface="Franklin Gothic Medium"/>
              </a:rPr>
              <a:t>51.5%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8633847" y="4544568"/>
            <a:ext cx="2689168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1300" b="1">
                <a:solidFill>
                  <a:srgbClr val="5AB3B6"/>
                </a:solidFill>
                <a:latin typeface="Franklin Gothic Medium"/>
              </a:rPr>
              <a:t>39.8</a:t>
            </a:r>
          </a:p>
        </p:txBody>
      </p:sp>
      <p:sp>
        <p:nvSpPr>
          <p:cNvPr id="42" name="Rectangle 41"/>
          <p:cNvSpPr/>
          <p:nvPr/>
        </p:nvSpPr>
        <p:spPr>
          <a:xfrm>
            <a:off x="777240" y="4814316"/>
            <a:ext cx="10637215" cy="7315"/>
          </a:xfrm>
          <a:prstGeom prst="rect">
            <a:avLst/>
          </a:prstGeom>
          <a:solidFill>
            <a:srgbClr val="2C38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777240" y="5088636"/>
            <a:ext cx="7658794" cy="822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350" b="0">
                <a:solidFill>
                  <a:srgbClr val="96A5A2"/>
                </a:solidFill>
                <a:latin typeface="Segoe UI"/>
              </a:rPr>
              <a:t>Across </a:t>
            </a:r>
            <a:r>
              <a:rPr sz="1350" b="1">
                <a:solidFill>
                  <a:srgbClr val="E3E9E7"/>
                </a:solidFill>
                <a:latin typeface="Segoe UI"/>
              </a:rPr>
              <a:t>every rainbow flop in the set</a:t>
            </a:r>
            <a:r>
              <a:rPr sz="1350" b="0">
                <a:solidFill>
                  <a:srgbClr val="96A5A2"/>
                </a:solidFill>
                <a:latin typeface="Segoe UI"/>
              </a:rPr>
              <a:t>, the check runs from </a:t>
            </a:r>
            <a:r>
              <a:rPr sz="1350" b="1">
                <a:solidFill>
                  <a:srgbClr val="E3E9E7"/>
                </a:solidFill>
                <a:latin typeface="Segoe UI"/>
              </a:rPr>
              <a:t>39.8%</a:t>
            </a:r>
            <a:r>
              <a:rPr sz="1350" b="0">
                <a:solidFill>
                  <a:srgbClr val="96A5A2"/>
                </a:solidFill>
                <a:latin typeface="Segoe UI"/>
              </a:rPr>
              <a:t> to </a:t>
            </a:r>
            <a:r>
              <a:rPr sz="1350" b="1">
                <a:solidFill>
                  <a:srgbClr val="E3E9E7"/>
                </a:solidFill>
                <a:latin typeface="Segoe UI"/>
              </a:rPr>
              <a:t>74.7%</a:t>
            </a:r>
            <a:r>
              <a:rPr sz="1350" b="0">
                <a:solidFill>
                  <a:srgbClr val="96A5A2"/>
                </a:solidFill>
                <a:latin typeface="Segoe UI"/>
              </a:rPr>
              <a:t>. It never abdicates the board entirely, and it never commits to it either.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116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777240" y="384048"/>
            <a:ext cx="82296" cy="182880"/>
          </a:xfrm>
          <a:prstGeom prst="rect">
            <a:avLst/>
          </a:prstGeom>
          <a:solidFill>
            <a:srgbClr val="5AB3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60120" y="347472"/>
            <a:ext cx="9174175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950" b="1" spc="160">
                <a:solidFill>
                  <a:srgbClr val="5AB3B6"/>
                </a:solidFill>
                <a:latin typeface="Consolas"/>
              </a:rPr>
              <a:t>SOLVER   ·   The hand-level read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225735" y="347472"/>
            <a:ext cx="1188720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950" b="0" spc="160">
                <a:solidFill>
                  <a:srgbClr val="6D7C7B"/>
                </a:solidFill>
                <a:latin typeface="Consolas"/>
              </a:rPr>
              <a:t>04 / 11</a:t>
            </a:r>
          </a:p>
        </p:txBody>
      </p:sp>
      <p:sp>
        <p:nvSpPr>
          <p:cNvPr id="6" name="Rectangle 5"/>
          <p:cNvSpPr/>
          <p:nvPr/>
        </p:nvSpPr>
        <p:spPr>
          <a:xfrm>
            <a:off x="777240" y="713232"/>
            <a:ext cx="10637215" cy="10972"/>
          </a:xfrm>
          <a:prstGeom prst="rect">
            <a:avLst/>
          </a:prstGeom>
          <a:solidFill>
            <a:srgbClr val="2C38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896112"/>
            <a:ext cx="9786237" cy="1143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4000" b="0">
                <a:solidFill>
                  <a:srgbClr val="E3E9E7"/>
                </a:solidFill>
                <a:latin typeface="Franklin Gothic Medium"/>
              </a:rPr>
              <a:t>It never polarizes.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2212848"/>
            <a:ext cx="7658794" cy="822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550" b="0">
                <a:solidFill>
                  <a:srgbClr val="96A5A2"/>
                </a:solidFill>
                <a:latin typeface="Segoe UI"/>
              </a:rPr>
              <a:t>On J♥8♠3♦ we hold </a:t>
            </a:r>
            <a:r>
              <a:rPr sz="1550" b="1">
                <a:solidFill>
                  <a:srgbClr val="E3E9E7"/>
                </a:solidFill>
                <a:latin typeface="Segoe UI"/>
              </a:rPr>
              <a:t>JJ — top set.</a:t>
            </a:r>
            <a:r>
              <a:rPr sz="1550" b="0">
                <a:solidFill>
                  <a:srgbClr val="96A5A2"/>
                </a:solidFill>
                <a:latin typeface="Segoe UI"/>
              </a:rPr>
              <a:t> The solver bets it </a:t>
            </a:r>
            <a:r>
              <a:rPr sz="1550" b="1">
                <a:solidFill>
                  <a:srgbClr val="E3E9E7"/>
                </a:solidFill>
                <a:latin typeface="Segoe UI"/>
              </a:rPr>
              <a:t>52.5%</a:t>
            </a:r>
            <a:r>
              <a:rPr sz="1550" b="0">
                <a:solidFill>
                  <a:srgbClr val="96A5A2"/>
                </a:solidFill>
                <a:latin typeface="Segoe UI"/>
              </a:rPr>
              <a:t> of the time.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77240" y="2738628"/>
            <a:ext cx="2514600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4400" b="0">
                <a:solidFill>
                  <a:srgbClr val="E0A445"/>
                </a:solidFill>
                <a:latin typeface="Franklin Gothic Medium"/>
              </a:rPr>
              <a:t>53.5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77240" y="3525012"/>
            <a:ext cx="2514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850" b="1" spc="130">
                <a:solidFill>
                  <a:srgbClr val="6D7C7B"/>
                </a:solidFill>
                <a:latin typeface="Consolas"/>
              </a:rPr>
              <a:t>J♠J♦ · BET %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429000" y="2738628"/>
            <a:ext cx="2514600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4400" b="0">
                <a:solidFill>
                  <a:srgbClr val="E0A445"/>
                </a:solidFill>
                <a:latin typeface="Franklin Gothic Medium"/>
              </a:rPr>
              <a:t>55.9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429000" y="3525012"/>
            <a:ext cx="2514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850" b="1" spc="130">
                <a:solidFill>
                  <a:srgbClr val="6D7C7B"/>
                </a:solidFill>
                <a:latin typeface="Consolas"/>
              </a:rPr>
              <a:t>J♠J♣ · BET %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080760" y="2738628"/>
            <a:ext cx="2514600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4400" b="0">
                <a:solidFill>
                  <a:srgbClr val="E0A445"/>
                </a:solidFill>
                <a:latin typeface="Franklin Gothic Medium"/>
              </a:rPr>
              <a:t>48.1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080760" y="3525012"/>
            <a:ext cx="2514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850" b="1" spc="130">
                <a:solidFill>
                  <a:srgbClr val="6D7C7B"/>
                </a:solidFill>
                <a:latin typeface="Consolas"/>
              </a:rPr>
              <a:t>J♦J♣ · BET %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77240" y="4155948"/>
            <a:ext cx="7658794" cy="822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350" b="0">
                <a:solidFill>
                  <a:srgbClr val="96A5A2"/>
                </a:solidFill>
                <a:latin typeface="Segoe UI"/>
              </a:rPr>
              <a:t>Same hand. Three suit combinations. Eight points apart, straddling both sides of a coin flip.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77240" y="4622292"/>
            <a:ext cx="41148" cy="475488"/>
          </a:xfrm>
          <a:prstGeom prst="rect">
            <a:avLst/>
          </a:prstGeom>
          <a:solidFill>
            <a:srgbClr val="E0A4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818388" y="4622292"/>
            <a:ext cx="5850468" cy="475488"/>
          </a:xfrm>
          <a:prstGeom prst="rect">
            <a:avLst/>
          </a:prstGeom>
          <a:solidFill>
            <a:srgbClr val="2C282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33271" y="4713731"/>
            <a:ext cx="5318607" cy="47548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2100" b="0">
                <a:solidFill>
                  <a:srgbClr val="E3E9E7"/>
                </a:solidFill>
                <a:latin typeface="Cambria"/>
              </a:rPr>
              <a:t>A polarized range does not mix its nuts.</a:t>
            </a:r>
          </a:p>
        </p:txBody>
      </p:sp>
      <p:sp>
        <p:nvSpPr>
          <p:cNvPr id="19" name="Rectangle 18"/>
          <p:cNvSpPr/>
          <p:nvPr/>
        </p:nvSpPr>
        <p:spPr>
          <a:xfrm>
            <a:off x="777240" y="5353812"/>
            <a:ext cx="8297027" cy="10972"/>
          </a:xfrm>
          <a:prstGeom prst="rect">
            <a:avLst/>
          </a:prstGeom>
          <a:solidFill>
            <a:srgbClr val="2C38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77240" y="5472683"/>
            <a:ext cx="8297027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050" b="0">
                <a:solidFill>
                  <a:srgbClr val="6D7C7B"/>
                </a:solidFill>
                <a:latin typeface="Segoe UI"/>
              </a:rPr>
              <a:t>Mixing top set at 52% is the signature of a merged range — nothing much separates the top from the middle. That is also why the big sizes sit at ~0%: there is no polarized range to put behind them.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116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777240" y="384048"/>
            <a:ext cx="82296" cy="182880"/>
          </a:xfrm>
          <a:prstGeom prst="rect">
            <a:avLst/>
          </a:prstGeom>
          <a:solidFill>
            <a:srgbClr val="5AB3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60120" y="347472"/>
            <a:ext cx="9174175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950" b="1" spc="160">
                <a:solidFill>
                  <a:srgbClr val="5AB3B6"/>
                </a:solidFill>
                <a:latin typeface="Consolas"/>
              </a:rPr>
              <a:t>SOLVER   ·   Summary of the solver half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225735" y="347472"/>
            <a:ext cx="1188720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950" b="0" spc="160">
                <a:solidFill>
                  <a:srgbClr val="6D7C7B"/>
                </a:solidFill>
                <a:latin typeface="Consolas"/>
              </a:rPr>
              <a:t>05 / 11</a:t>
            </a:r>
          </a:p>
        </p:txBody>
      </p:sp>
      <p:sp>
        <p:nvSpPr>
          <p:cNvPr id="6" name="Rectangle 5"/>
          <p:cNvSpPr/>
          <p:nvPr/>
        </p:nvSpPr>
        <p:spPr>
          <a:xfrm>
            <a:off x="777240" y="713232"/>
            <a:ext cx="10637215" cy="10972"/>
          </a:xfrm>
          <a:prstGeom prst="rect">
            <a:avLst/>
          </a:prstGeom>
          <a:solidFill>
            <a:srgbClr val="2C38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896112"/>
            <a:ext cx="9786237" cy="1143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3800" b="0">
                <a:solidFill>
                  <a:srgbClr val="E3E9E7"/>
                </a:solidFill>
                <a:latin typeface="Franklin Gothic Medium"/>
              </a:rPr>
              <a:t>So the solver's whole game is </a:t>
            </a:r>
            <a:r>
              <a:rPr sz="3800" b="0">
                <a:solidFill>
                  <a:srgbClr val="5AB3B6"/>
                </a:solidFill>
                <a:latin typeface="Franklin Gothic Medium"/>
              </a:rPr>
              <a:t>defer</a:t>
            </a:r>
            <a:r>
              <a:rPr sz="3800" b="0">
                <a:solidFill>
                  <a:srgbClr val="E3E9E7"/>
                </a:solidFill>
                <a:latin typeface="Franklin Gothic Medium"/>
              </a:rPr>
              <a:t> or merge.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2212848"/>
            <a:ext cx="7658794" cy="822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550" b="0">
                <a:solidFill>
                  <a:srgbClr val="96A5A2"/>
                </a:solidFill>
                <a:latin typeface="Segoe UI"/>
              </a:rPr>
              <a:t>Check about half the time. When it bets, bet </a:t>
            </a:r>
            <a:r>
              <a:rPr sz="1550" b="1">
                <a:solidFill>
                  <a:srgbClr val="E3E9E7"/>
                </a:solidFill>
                <a:latin typeface="Segoe UI"/>
              </a:rPr>
              <a:t>20–33% of pot</a:t>
            </a:r>
            <a:r>
              <a:rPr sz="1550" b="0">
                <a:solidFill>
                  <a:srgbClr val="96A5A2"/>
                </a:solidFill>
                <a:latin typeface="Segoe UI"/>
              </a:rPr>
              <a:t> with a wide, undifferentiated range.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77240" y="2953512"/>
            <a:ext cx="7658794" cy="822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550" b="0">
                <a:solidFill>
                  <a:srgbClr val="96A5A2"/>
                </a:solidFill>
                <a:latin typeface="Segoe UI"/>
              </a:rPr>
              <a:t>That's the strategy. There is no third gear in this node.</a:t>
            </a:r>
          </a:p>
        </p:txBody>
      </p:sp>
      <p:sp>
        <p:nvSpPr>
          <p:cNvPr id="10" name="Rectangle 9"/>
          <p:cNvSpPr/>
          <p:nvPr/>
        </p:nvSpPr>
        <p:spPr>
          <a:xfrm>
            <a:off x="777240" y="3479291"/>
            <a:ext cx="41148" cy="804672"/>
          </a:xfrm>
          <a:prstGeom prst="rect">
            <a:avLst/>
          </a:prstGeom>
          <a:solidFill>
            <a:srgbClr val="E0A4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18388" y="3479291"/>
            <a:ext cx="5850468" cy="804672"/>
          </a:xfrm>
          <a:prstGeom prst="rect">
            <a:avLst/>
          </a:prstGeom>
          <a:solidFill>
            <a:srgbClr val="2C282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33271" y="3570732"/>
            <a:ext cx="5318607" cy="8046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2100" b="0">
                <a:solidFill>
                  <a:srgbClr val="E3E9E7"/>
                </a:solidFill>
                <a:latin typeface="Cambria"/>
              </a:rPr>
              <a:t>Now — does the merge work on the people we actually play?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116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777240" y="384048"/>
            <a:ext cx="82296" cy="182880"/>
          </a:xfrm>
          <a:prstGeom prst="rect">
            <a:avLst/>
          </a:prstGeom>
          <a:solidFill>
            <a:srgbClr val="EF5B4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60120" y="347472"/>
            <a:ext cx="9174175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950" b="1" spc="160">
                <a:solidFill>
                  <a:srgbClr val="EF5B41"/>
                </a:solidFill>
                <a:latin typeface="Consolas"/>
              </a:rPr>
              <a:t>POOL   ·   2,600+ stabs · seven databases · opponent behaviour only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225735" y="347472"/>
            <a:ext cx="1188720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950" b="0" spc="160">
                <a:solidFill>
                  <a:srgbClr val="6D7C7B"/>
                </a:solidFill>
                <a:latin typeface="Consolas"/>
              </a:rPr>
              <a:t>06 / 11</a:t>
            </a:r>
          </a:p>
        </p:txBody>
      </p:sp>
      <p:sp>
        <p:nvSpPr>
          <p:cNvPr id="6" name="Rectangle 5"/>
          <p:cNvSpPr/>
          <p:nvPr/>
        </p:nvSpPr>
        <p:spPr>
          <a:xfrm>
            <a:off x="777240" y="713232"/>
            <a:ext cx="10637215" cy="10972"/>
          </a:xfrm>
          <a:prstGeom prst="rect">
            <a:avLst/>
          </a:prstGeom>
          <a:solidFill>
            <a:srgbClr val="2C38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896112"/>
            <a:ext cx="9786237" cy="1143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4000" b="0">
                <a:solidFill>
                  <a:srgbClr val="E3E9E7"/>
                </a:solidFill>
                <a:latin typeface="Franklin Gothic Medium"/>
              </a:rPr>
              <a:t>What each size buys.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68680" y="2286000"/>
            <a:ext cx="3433773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850" b="1" spc="110">
                <a:solidFill>
                  <a:srgbClr val="6D7C7B"/>
                </a:solidFill>
                <a:latin typeface="Consolas"/>
              </a:rPr>
              <a:t>OUR SIZE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485333" y="2286000"/>
            <a:ext cx="1731818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850" b="1" spc="110">
                <a:solidFill>
                  <a:srgbClr val="6D7C7B"/>
                </a:solidFill>
                <a:latin typeface="Consolas"/>
              </a:rPr>
              <a:t>STABS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031" y="2286000"/>
            <a:ext cx="2370051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850" b="1" spc="110">
                <a:solidFill>
                  <a:srgbClr val="6D7C7B"/>
                </a:solidFill>
                <a:latin typeface="Consolas"/>
              </a:rPr>
              <a:t>THEY FOLD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952963" y="2286000"/>
            <a:ext cx="2370051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850" b="1" spc="110">
                <a:solidFill>
                  <a:srgbClr val="6D7C7B"/>
                </a:solidFill>
                <a:latin typeface="Consolas"/>
              </a:rPr>
              <a:t>THEY RAISE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77240" y="2523744"/>
            <a:ext cx="10637215" cy="12801"/>
          </a:xfrm>
          <a:prstGeom prst="rect">
            <a:avLst/>
          </a:prstGeom>
          <a:solidFill>
            <a:srgbClr val="E3E9E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777240" y="2542032"/>
            <a:ext cx="10637215" cy="324612"/>
          </a:xfrm>
          <a:prstGeom prst="rect">
            <a:avLst/>
          </a:prstGeom>
          <a:solidFill>
            <a:srgbClr val="2E1F1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68680" y="2596896"/>
            <a:ext cx="3433773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200" b="0">
                <a:solidFill>
                  <a:srgbClr val="E3E9E7"/>
                </a:solidFill>
                <a:latin typeface="Segoe UI"/>
              </a:rPr>
              <a:t>≤ 33% pot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485333" y="2596896"/>
            <a:ext cx="1731818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1200" b="0">
                <a:solidFill>
                  <a:srgbClr val="E3E9E7"/>
                </a:solidFill>
                <a:latin typeface="Segoe UI"/>
              </a:rPr>
              <a:t>754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00031" y="2596896"/>
            <a:ext cx="2370051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1300" b="1">
                <a:solidFill>
                  <a:srgbClr val="EF5B41"/>
                </a:solidFill>
                <a:latin typeface="Franklin Gothic Medium"/>
              </a:rPr>
              <a:t>45.1%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952963" y="2596896"/>
            <a:ext cx="2370051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1300" b="1">
                <a:solidFill>
                  <a:srgbClr val="EF5B41"/>
                </a:solidFill>
                <a:latin typeface="Franklin Gothic Medium"/>
              </a:rPr>
              <a:t>14.1%</a:t>
            </a:r>
          </a:p>
        </p:txBody>
      </p:sp>
      <p:sp>
        <p:nvSpPr>
          <p:cNvPr id="18" name="Rectangle 17"/>
          <p:cNvSpPr/>
          <p:nvPr/>
        </p:nvSpPr>
        <p:spPr>
          <a:xfrm>
            <a:off x="777240" y="2866644"/>
            <a:ext cx="10637215" cy="7315"/>
          </a:xfrm>
          <a:prstGeom prst="rect">
            <a:avLst/>
          </a:prstGeom>
          <a:solidFill>
            <a:srgbClr val="2C38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777240" y="2866644"/>
            <a:ext cx="10637215" cy="324612"/>
          </a:xfrm>
          <a:prstGeom prst="rect">
            <a:avLst/>
          </a:prstGeom>
          <a:solidFill>
            <a:srgbClr val="1A2A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868680" y="2921508"/>
            <a:ext cx="3433773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200" b="0">
                <a:solidFill>
                  <a:srgbClr val="E3E9E7"/>
                </a:solidFill>
                <a:latin typeface="Segoe UI"/>
              </a:rPr>
              <a:t>33–50% pot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485333" y="2921508"/>
            <a:ext cx="1731818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1200" b="0">
                <a:solidFill>
                  <a:srgbClr val="E3E9E7"/>
                </a:solidFill>
                <a:latin typeface="Segoe UI"/>
              </a:rPr>
              <a:t>1,229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00031" y="2921508"/>
            <a:ext cx="2370051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1300" b="1">
                <a:solidFill>
                  <a:srgbClr val="5AB3B6"/>
                </a:solidFill>
                <a:latin typeface="Franklin Gothic Medium"/>
              </a:rPr>
              <a:t>58.6%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952963" y="2921508"/>
            <a:ext cx="2370051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1300" b="1">
                <a:solidFill>
                  <a:srgbClr val="5AB3B6"/>
                </a:solidFill>
                <a:latin typeface="Franklin Gothic Medium"/>
              </a:rPr>
              <a:t>9.3%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77240" y="3191256"/>
            <a:ext cx="10637215" cy="7315"/>
          </a:xfrm>
          <a:prstGeom prst="rect">
            <a:avLst/>
          </a:prstGeom>
          <a:solidFill>
            <a:srgbClr val="2C38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868680" y="3246120"/>
            <a:ext cx="3433773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200" b="0">
                <a:solidFill>
                  <a:srgbClr val="E3E9E7"/>
                </a:solidFill>
                <a:latin typeface="Segoe UI"/>
              </a:rPr>
              <a:t>50–75% pot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485333" y="3246120"/>
            <a:ext cx="1731818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1200" b="0">
                <a:solidFill>
                  <a:srgbClr val="E3E9E7"/>
                </a:solidFill>
                <a:latin typeface="Segoe UI"/>
              </a:rPr>
              <a:t>429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400031" y="3246120"/>
            <a:ext cx="2370051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1200" b="0">
                <a:solidFill>
                  <a:srgbClr val="E3E9E7"/>
                </a:solidFill>
                <a:latin typeface="Segoe UI"/>
              </a:rPr>
              <a:t>55.2%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952963" y="3246120"/>
            <a:ext cx="2370051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1200" b="0">
                <a:solidFill>
                  <a:srgbClr val="E3E9E7"/>
                </a:solidFill>
                <a:latin typeface="Segoe UI"/>
              </a:rPr>
              <a:t>14.0%</a:t>
            </a:r>
          </a:p>
        </p:txBody>
      </p:sp>
      <p:sp>
        <p:nvSpPr>
          <p:cNvPr id="29" name="Rectangle 28"/>
          <p:cNvSpPr/>
          <p:nvPr/>
        </p:nvSpPr>
        <p:spPr>
          <a:xfrm>
            <a:off x="777240" y="3515868"/>
            <a:ext cx="10637215" cy="7315"/>
          </a:xfrm>
          <a:prstGeom prst="rect">
            <a:avLst/>
          </a:prstGeom>
          <a:solidFill>
            <a:srgbClr val="2C38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868680" y="3570732"/>
            <a:ext cx="3433773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200" b="0">
                <a:solidFill>
                  <a:srgbClr val="E3E9E7"/>
                </a:solidFill>
                <a:latin typeface="Segoe UI"/>
              </a:rPr>
              <a:t>75–100% pot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485333" y="3570732"/>
            <a:ext cx="1731818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1200" b="0">
                <a:solidFill>
                  <a:srgbClr val="E3E9E7"/>
                </a:solidFill>
                <a:latin typeface="Segoe UI"/>
              </a:rPr>
              <a:t>107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400031" y="3570732"/>
            <a:ext cx="2370051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1200" b="0">
                <a:solidFill>
                  <a:srgbClr val="E3E9E7"/>
                </a:solidFill>
                <a:latin typeface="Segoe UI"/>
              </a:rPr>
              <a:t>57.9%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952963" y="3570732"/>
            <a:ext cx="2370051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1200" b="0">
                <a:solidFill>
                  <a:srgbClr val="E3E9E7"/>
                </a:solidFill>
                <a:latin typeface="Segoe UI"/>
              </a:rPr>
              <a:t>11.2%</a:t>
            </a:r>
          </a:p>
        </p:txBody>
      </p:sp>
      <p:sp>
        <p:nvSpPr>
          <p:cNvPr id="34" name="Rectangle 33"/>
          <p:cNvSpPr/>
          <p:nvPr/>
        </p:nvSpPr>
        <p:spPr>
          <a:xfrm>
            <a:off x="777240" y="3840479"/>
            <a:ext cx="10637215" cy="7315"/>
          </a:xfrm>
          <a:prstGeom prst="rect">
            <a:avLst/>
          </a:prstGeom>
          <a:solidFill>
            <a:srgbClr val="2C38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777240" y="3840479"/>
            <a:ext cx="10637215" cy="324612"/>
          </a:xfrm>
          <a:prstGeom prst="rect">
            <a:avLst/>
          </a:prstGeom>
          <a:solidFill>
            <a:srgbClr val="1A2A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868680" y="3895343"/>
            <a:ext cx="3433773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200" b="0">
                <a:solidFill>
                  <a:srgbClr val="E3E9E7"/>
                </a:solidFill>
                <a:latin typeface="Segoe UI"/>
              </a:rPr>
              <a:t>Jam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4485333" y="3895343"/>
            <a:ext cx="1731818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1200" b="0">
                <a:solidFill>
                  <a:srgbClr val="E3E9E7"/>
                </a:solidFill>
                <a:latin typeface="Segoe UI"/>
              </a:rPr>
              <a:t>129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6400031" y="3895343"/>
            <a:ext cx="2370051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1200" b="0">
                <a:solidFill>
                  <a:srgbClr val="E3E9E7"/>
                </a:solidFill>
                <a:latin typeface="Segoe UI"/>
              </a:rPr>
              <a:t>59.7%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8952963" y="3895343"/>
            <a:ext cx="2370051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1300" b="1">
                <a:solidFill>
                  <a:srgbClr val="5AB3B6"/>
                </a:solidFill>
                <a:latin typeface="Franklin Gothic Medium"/>
              </a:rPr>
              <a:t>0.0%</a:t>
            </a:r>
          </a:p>
        </p:txBody>
      </p:sp>
      <p:sp>
        <p:nvSpPr>
          <p:cNvPr id="40" name="Rectangle 39"/>
          <p:cNvSpPr/>
          <p:nvPr/>
        </p:nvSpPr>
        <p:spPr>
          <a:xfrm>
            <a:off x="777240" y="4165091"/>
            <a:ext cx="10637215" cy="7315"/>
          </a:xfrm>
          <a:prstGeom prst="rect">
            <a:avLst/>
          </a:prstGeom>
          <a:solidFill>
            <a:srgbClr val="2C38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Rectangle 40"/>
          <p:cNvSpPr/>
          <p:nvPr/>
        </p:nvSpPr>
        <p:spPr>
          <a:xfrm>
            <a:off x="777240" y="4439412"/>
            <a:ext cx="41148" cy="804672"/>
          </a:xfrm>
          <a:prstGeom prst="rect">
            <a:avLst/>
          </a:prstGeom>
          <a:solidFill>
            <a:srgbClr val="E0A4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Rectangle 41"/>
          <p:cNvSpPr/>
          <p:nvPr/>
        </p:nvSpPr>
        <p:spPr>
          <a:xfrm>
            <a:off x="818388" y="4439412"/>
            <a:ext cx="5850468" cy="804672"/>
          </a:xfrm>
          <a:prstGeom prst="rect">
            <a:avLst/>
          </a:prstGeom>
          <a:solidFill>
            <a:srgbClr val="2C282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1033271" y="4530851"/>
            <a:ext cx="5318607" cy="8046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2100" b="0">
                <a:solidFill>
                  <a:srgbClr val="E3E9E7"/>
                </a:solidFill>
                <a:latin typeface="Cambria"/>
              </a:rPr>
              <a:t>Not a ramp. A cliff at a third of the pot, then flat.</a:t>
            </a:r>
          </a:p>
        </p:txBody>
      </p:sp>
      <p:sp>
        <p:nvSpPr>
          <p:cNvPr id="44" name="Rectangle 43"/>
          <p:cNvSpPr/>
          <p:nvPr/>
        </p:nvSpPr>
        <p:spPr>
          <a:xfrm>
            <a:off x="777240" y="5500116"/>
            <a:ext cx="8297027" cy="10972"/>
          </a:xfrm>
          <a:prstGeom prst="rect">
            <a:avLst/>
          </a:prstGeom>
          <a:solidFill>
            <a:srgbClr val="2C38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777240" y="5618988"/>
            <a:ext cx="8297027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050" b="0">
                <a:solidFill>
                  <a:srgbClr val="6D7C7B"/>
                </a:solidFill>
                <a:latin typeface="Segoe UI"/>
              </a:rPr>
              <a:t>No chips in this table, and none anywhere in this deck. Every number is either solver output or something the opponent did — a fold, a raise, a barrel. Money won is an outcome, not evidence.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116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777240" y="384048"/>
            <a:ext cx="82296" cy="182880"/>
          </a:xfrm>
          <a:prstGeom prst="rect">
            <a:avLst/>
          </a:prstGeom>
          <a:solidFill>
            <a:srgbClr val="EF5B4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60120" y="347472"/>
            <a:ext cx="9174175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950" b="1" spc="160">
                <a:solidFill>
                  <a:srgbClr val="EF5B41"/>
                </a:solidFill>
                <a:latin typeface="Consolas"/>
              </a:rPr>
              <a:t>POOL   ·   The finding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225735" y="347472"/>
            <a:ext cx="1188720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950" b="0" spc="160">
                <a:solidFill>
                  <a:srgbClr val="6D7C7B"/>
                </a:solidFill>
                <a:latin typeface="Consolas"/>
              </a:rPr>
              <a:t>07 / 11</a:t>
            </a:r>
          </a:p>
        </p:txBody>
      </p:sp>
      <p:sp>
        <p:nvSpPr>
          <p:cNvPr id="6" name="Rectangle 5"/>
          <p:cNvSpPr/>
          <p:nvPr/>
        </p:nvSpPr>
        <p:spPr>
          <a:xfrm>
            <a:off x="777240" y="713232"/>
            <a:ext cx="10637215" cy="10972"/>
          </a:xfrm>
          <a:prstGeom prst="rect">
            <a:avLst/>
          </a:prstGeom>
          <a:solidFill>
            <a:srgbClr val="2C38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896112"/>
            <a:ext cx="9786237" cy="1143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3800" b="0">
                <a:solidFill>
                  <a:srgbClr val="E3E9E7"/>
                </a:solidFill>
                <a:latin typeface="Franklin Gothic Medium"/>
              </a:rPr>
              <a:t>The merge bet turns on </a:t>
            </a:r>
            <a:r>
              <a:rPr sz="3800" b="0">
                <a:solidFill>
                  <a:srgbClr val="EF5B41"/>
                </a:solidFill>
                <a:latin typeface="Franklin Gothic Medium"/>
              </a:rPr>
              <a:t>their</a:t>
            </a:r>
            <a:r>
              <a:rPr sz="3800" b="0">
                <a:solidFill>
                  <a:srgbClr val="E3E9E7"/>
                </a:solidFill>
                <a:latin typeface="Franklin Gothic Medium"/>
              </a:rPr>
              <a:t> best play.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2212848"/>
            <a:ext cx="7658794" cy="822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550" b="0">
                <a:solidFill>
                  <a:srgbClr val="96A5A2"/>
                </a:solidFill>
                <a:latin typeface="Segoe UI"/>
              </a:rPr>
              <a:t>It doesn't just fail to win the pot. It's the one size that gets check-raised.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77240" y="2738628"/>
            <a:ext cx="2514600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4400" b="0">
                <a:solidFill>
                  <a:srgbClr val="EF5B41"/>
                </a:solidFill>
                <a:latin typeface="Franklin Gothic Medium"/>
              </a:rPr>
              <a:t>14.1%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77240" y="3525012"/>
            <a:ext cx="2514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850" b="1" spc="130">
                <a:solidFill>
                  <a:srgbClr val="6D7C7B"/>
                </a:solidFill>
                <a:latin typeface="Consolas"/>
              </a:rPr>
              <a:t>THEY RAISE OUR ≤33% BET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429000" y="2738628"/>
            <a:ext cx="2514600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4400" b="0">
                <a:solidFill>
                  <a:srgbClr val="EF5B41"/>
                </a:solidFill>
                <a:latin typeface="Franklin Gothic Medium"/>
              </a:rPr>
              <a:t>21.8%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429000" y="3525012"/>
            <a:ext cx="2514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850" b="1" spc="130">
                <a:solidFill>
                  <a:srgbClr val="6D7C7B"/>
                </a:solidFill>
                <a:latin typeface="Consolas"/>
              </a:rPr>
              <a:t>SAME, IN THE BIGGER GAMES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080760" y="2738628"/>
            <a:ext cx="2514600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4400" b="0">
                <a:solidFill>
                  <a:srgbClr val="5AB3B6"/>
                </a:solidFill>
                <a:latin typeface="Franklin Gothic Medium"/>
              </a:rPr>
              <a:t>0.0%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080760" y="3525012"/>
            <a:ext cx="2514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850" b="1" spc="130">
                <a:solidFill>
                  <a:srgbClr val="6D7C7B"/>
                </a:solidFill>
                <a:latin typeface="Consolas"/>
              </a:rPr>
              <a:t>THEY RAISE OUR JAM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77240" y="4155948"/>
            <a:ext cx="7658794" cy="822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350" b="0">
                <a:solidFill>
                  <a:srgbClr val="96A5A2"/>
                </a:solidFill>
                <a:latin typeface="Segoe UI"/>
              </a:rPr>
              <a:t>He checked the flop. We merged into it. He raised. </a:t>
            </a:r>
            <a:r>
              <a:rPr sz="1350" b="1">
                <a:solidFill>
                  <a:srgbClr val="E3E9E7"/>
                </a:solidFill>
                <a:latin typeface="Segoe UI"/>
              </a:rPr>
              <a:t>That is defer-then-attack, run on us</a:t>
            </a:r>
            <a:r>
              <a:rPr sz="1350" b="0">
                <a:solidFill>
                  <a:srgbClr val="96A5A2"/>
                </a:solidFill>
                <a:latin typeface="Segoe UI"/>
              </a:rPr>
              <a:t> — and our own sizing is what invites it.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77240" y="4814316"/>
            <a:ext cx="8297027" cy="10972"/>
          </a:xfrm>
          <a:prstGeom prst="rect">
            <a:avLst/>
          </a:prstGeom>
          <a:solidFill>
            <a:srgbClr val="2C38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777240" y="4933188"/>
            <a:ext cx="8297027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050" b="0">
                <a:solidFill>
                  <a:srgbClr val="6D7C7B"/>
                </a:solidFill>
                <a:latin typeface="Segoe UI"/>
              </a:rPr>
              <a:t>Care with the 21.8%: 55 stabs, 12 raises, guarantees ≥ $9K. The direction is solid; the decimal is not. And that tier split lumps the $1.65s in with the money games — read it as bigger fields, not richer players.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116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777240" y="384048"/>
            <a:ext cx="82296" cy="182880"/>
          </a:xfrm>
          <a:prstGeom prst="rect">
            <a:avLst/>
          </a:prstGeom>
          <a:solidFill>
            <a:srgbClr val="EF5B4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60120" y="347472"/>
            <a:ext cx="9174175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950" b="1" spc="160">
                <a:solidFill>
                  <a:srgbClr val="EF5B41"/>
                </a:solidFill>
                <a:latin typeface="Consolas"/>
              </a:rPr>
              <a:t>POOL   ·   Us, measured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225735" y="347472"/>
            <a:ext cx="1188720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950" b="0" spc="160">
                <a:solidFill>
                  <a:srgbClr val="6D7C7B"/>
                </a:solidFill>
                <a:latin typeface="Consolas"/>
              </a:rPr>
              <a:t>08 / 11</a:t>
            </a:r>
          </a:p>
        </p:txBody>
      </p:sp>
      <p:sp>
        <p:nvSpPr>
          <p:cNvPr id="6" name="Rectangle 5"/>
          <p:cNvSpPr/>
          <p:nvPr/>
        </p:nvSpPr>
        <p:spPr>
          <a:xfrm>
            <a:off x="777240" y="713232"/>
            <a:ext cx="10637215" cy="10972"/>
          </a:xfrm>
          <a:prstGeom prst="rect">
            <a:avLst/>
          </a:prstGeom>
          <a:solidFill>
            <a:srgbClr val="2C38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896112"/>
            <a:ext cx="9786237" cy="1143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4000" b="0">
                <a:solidFill>
                  <a:srgbClr val="E3E9E7"/>
                </a:solidFill>
                <a:latin typeface="Franklin Gothic Medium"/>
              </a:rPr>
              <a:t>And we all do it anyway.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2212848"/>
            <a:ext cx="7658794" cy="822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550" b="0">
                <a:solidFill>
                  <a:srgbClr val="96A5A2"/>
                </a:solidFill>
                <a:latin typeface="Segoe UI"/>
              </a:rPr>
              <a:t>Our sizing barely moves: </a:t>
            </a:r>
            <a:r>
              <a:rPr sz="1550" b="1">
                <a:solidFill>
                  <a:srgbClr val="E3E9E7"/>
                </a:solidFill>
                <a:latin typeface="Segoe UI"/>
              </a:rPr>
              <a:t>75.2%</a:t>
            </a:r>
            <a:r>
              <a:rPr sz="1550" b="0">
                <a:solidFill>
                  <a:srgbClr val="96A5A2"/>
                </a:solidFill>
                <a:latin typeface="Segoe UI"/>
              </a:rPr>
              <a:t> of stabs on plain boards are ≤50% pot — and </a:t>
            </a:r>
            <a:r>
              <a:rPr sz="1550" b="1">
                <a:solidFill>
                  <a:srgbClr val="E3E9E7"/>
                </a:solidFill>
                <a:latin typeface="Segoe UI"/>
              </a:rPr>
              <a:t>71.4%</a:t>
            </a:r>
            <a:r>
              <a:rPr sz="1550" b="0">
                <a:solidFill>
                  <a:srgbClr val="96A5A2"/>
                </a:solidFill>
                <a:latin typeface="Segoe UI"/>
              </a:rPr>
              <a:t> on scary ones. Meanwhile their willingness to fold swings hard by texture: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77240" y="2971800"/>
            <a:ext cx="173736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000" b="0">
                <a:solidFill>
                  <a:srgbClr val="96A5A2"/>
                </a:solidFill>
                <a:latin typeface="Consolas"/>
              </a:rPr>
              <a:t>one-gap</a:t>
            </a:r>
          </a:p>
        </p:txBody>
      </p:sp>
      <p:sp>
        <p:nvSpPr>
          <p:cNvPr id="10" name="Rectangle 9"/>
          <p:cNvSpPr/>
          <p:nvPr/>
        </p:nvSpPr>
        <p:spPr>
          <a:xfrm>
            <a:off x="2606040" y="2990088"/>
            <a:ext cx="5852160" cy="201168"/>
          </a:xfrm>
          <a:prstGeom prst="rect">
            <a:avLst/>
          </a:prstGeom>
          <a:solidFill>
            <a:srgbClr val="2C38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2606040" y="2990088"/>
            <a:ext cx="3464478" cy="201168"/>
          </a:xfrm>
          <a:prstGeom prst="rect">
            <a:avLst/>
          </a:prstGeom>
          <a:solidFill>
            <a:srgbClr val="5AB3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8641080" y="2962656"/>
            <a:ext cx="82296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150" b="1">
                <a:solidFill>
                  <a:srgbClr val="E3E9E7"/>
                </a:solidFill>
                <a:latin typeface="Segoe UI"/>
              </a:rPr>
              <a:t>59.2%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77240" y="3300984"/>
            <a:ext cx="173736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000" b="0">
                <a:solidFill>
                  <a:srgbClr val="96A5A2"/>
                </a:solidFill>
                <a:latin typeface="Consolas"/>
              </a:rPr>
              <a:t>low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606040" y="3319272"/>
            <a:ext cx="5852160" cy="201168"/>
          </a:xfrm>
          <a:prstGeom prst="rect">
            <a:avLst/>
          </a:prstGeom>
          <a:solidFill>
            <a:srgbClr val="2C38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2606040" y="3319272"/>
            <a:ext cx="3441070" cy="201168"/>
          </a:xfrm>
          <a:prstGeom prst="rect">
            <a:avLst/>
          </a:prstGeom>
          <a:solidFill>
            <a:srgbClr val="5AB3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641080" y="3291839"/>
            <a:ext cx="82296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150" b="1">
                <a:solidFill>
                  <a:srgbClr val="E3E9E7"/>
                </a:solidFill>
                <a:latin typeface="Segoe UI"/>
              </a:rPr>
              <a:t>58.8%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77240" y="3630168"/>
            <a:ext cx="173736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000" b="0">
                <a:solidFill>
                  <a:srgbClr val="96A5A2"/>
                </a:solidFill>
                <a:latin typeface="Consolas"/>
              </a:rPr>
              <a:t>dry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606040" y="3648456"/>
            <a:ext cx="5852160" cy="201168"/>
          </a:xfrm>
          <a:prstGeom prst="rect">
            <a:avLst/>
          </a:prstGeom>
          <a:solidFill>
            <a:srgbClr val="2C38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2606040" y="3648456"/>
            <a:ext cx="3353287" cy="201168"/>
          </a:xfrm>
          <a:prstGeom prst="rect">
            <a:avLst/>
          </a:prstGeom>
          <a:solidFill>
            <a:srgbClr val="5AB3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8641080" y="3621023"/>
            <a:ext cx="82296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150" b="1">
                <a:solidFill>
                  <a:srgbClr val="E3E9E7"/>
                </a:solidFill>
                <a:latin typeface="Segoe UI"/>
              </a:rPr>
              <a:t>57.3%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77240" y="3959351"/>
            <a:ext cx="173736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000" b="0">
                <a:solidFill>
                  <a:srgbClr val="96A5A2"/>
                </a:solidFill>
                <a:latin typeface="Consolas"/>
              </a:rPr>
              <a:t>monotone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606040" y="3977639"/>
            <a:ext cx="5852160" cy="201168"/>
          </a:xfrm>
          <a:prstGeom prst="rect">
            <a:avLst/>
          </a:prstGeom>
          <a:solidFill>
            <a:srgbClr val="2C38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2606040" y="3977639"/>
            <a:ext cx="2615915" cy="201168"/>
          </a:xfrm>
          <a:prstGeom prst="rect">
            <a:avLst/>
          </a:prstGeom>
          <a:solidFill>
            <a:srgbClr val="EF5B4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8641080" y="3950207"/>
            <a:ext cx="82296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150" b="1">
                <a:solidFill>
                  <a:srgbClr val="E3E9E7"/>
                </a:solidFill>
                <a:latin typeface="Segoe UI"/>
              </a:rPr>
              <a:t>44.7%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77240" y="4288536"/>
            <a:ext cx="173736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000" b="0">
                <a:solidFill>
                  <a:srgbClr val="96A5A2"/>
                </a:solidFill>
                <a:latin typeface="Consolas"/>
              </a:rPr>
              <a:t>connected</a:t>
            </a:r>
          </a:p>
        </p:txBody>
      </p:sp>
      <p:sp>
        <p:nvSpPr>
          <p:cNvPr id="26" name="Rectangle 25"/>
          <p:cNvSpPr/>
          <p:nvPr/>
        </p:nvSpPr>
        <p:spPr>
          <a:xfrm>
            <a:off x="2606040" y="4306824"/>
            <a:ext cx="5852160" cy="201168"/>
          </a:xfrm>
          <a:prstGeom prst="rect">
            <a:avLst/>
          </a:prstGeom>
          <a:solidFill>
            <a:srgbClr val="2C38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2606040" y="4306824"/>
            <a:ext cx="2545689" cy="201168"/>
          </a:xfrm>
          <a:prstGeom prst="rect">
            <a:avLst/>
          </a:prstGeom>
          <a:solidFill>
            <a:srgbClr val="EF5B4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8641080" y="4279392"/>
            <a:ext cx="82296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150" b="1">
                <a:solidFill>
                  <a:srgbClr val="E3E9E7"/>
                </a:solidFill>
                <a:latin typeface="Segoe UI"/>
              </a:rPr>
              <a:t>43.5%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77240" y="4617720"/>
            <a:ext cx="173736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000" b="0">
                <a:solidFill>
                  <a:srgbClr val="96A5A2"/>
                </a:solidFill>
                <a:latin typeface="Consolas"/>
              </a:rPr>
              <a:t>wet</a:t>
            </a:r>
          </a:p>
        </p:txBody>
      </p:sp>
      <p:sp>
        <p:nvSpPr>
          <p:cNvPr id="30" name="Rectangle 29"/>
          <p:cNvSpPr/>
          <p:nvPr/>
        </p:nvSpPr>
        <p:spPr>
          <a:xfrm>
            <a:off x="2606040" y="4636008"/>
            <a:ext cx="5852160" cy="201168"/>
          </a:xfrm>
          <a:prstGeom prst="rect">
            <a:avLst/>
          </a:prstGeom>
          <a:solidFill>
            <a:srgbClr val="2C38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2606040" y="4636008"/>
            <a:ext cx="2440350" cy="201168"/>
          </a:xfrm>
          <a:prstGeom prst="rect">
            <a:avLst/>
          </a:prstGeom>
          <a:solidFill>
            <a:srgbClr val="EF5B4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8641080" y="4608576"/>
            <a:ext cx="82296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150" b="1">
                <a:solidFill>
                  <a:srgbClr val="E3E9E7"/>
                </a:solidFill>
                <a:latin typeface="Segoe UI"/>
              </a:rPr>
              <a:t>41.7%</a:t>
            </a:r>
          </a:p>
        </p:txBody>
      </p:sp>
      <p:sp>
        <p:nvSpPr>
          <p:cNvPr id="33" name="Rectangle 32"/>
          <p:cNvSpPr/>
          <p:nvPr/>
        </p:nvSpPr>
        <p:spPr>
          <a:xfrm>
            <a:off x="777240" y="5093208"/>
            <a:ext cx="41148" cy="804672"/>
          </a:xfrm>
          <a:prstGeom prst="rect">
            <a:avLst/>
          </a:prstGeom>
          <a:solidFill>
            <a:srgbClr val="E0A4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ectangle 33"/>
          <p:cNvSpPr/>
          <p:nvPr/>
        </p:nvSpPr>
        <p:spPr>
          <a:xfrm>
            <a:off x="818388" y="5093208"/>
            <a:ext cx="5850468" cy="804672"/>
          </a:xfrm>
          <a:prstGeom prst="rect">
            <a:avLst/>
          </a:prstGeom>
          <a:solidFill>
            <a:srgbClr val="2C282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1033271" y="5184648"/>
            <a:ext cx="5318607" cy="8046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2100" b="0">
                <a:solidFill>
                  <a:srgbClr val="E3E9E7"/>
                </a:solidFill>
                <a:latin typeface="Cambria"/>
              </a:rPr>
              <a:t>Their folding moves 17 points. Our betting moves 8.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116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777240" y="384048"/>
            <a:ext cx="82296" cy="182880"/>
          </a:xfrm>
          <a:prstGeom prst="rect">
            <a:avLst/>
          </a:prstGeom>
          <a:solidFill>
            <a:srgbClr val="E0A4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60120" y="347472"/>
            <a:ext cx="9174175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950" b="1" spc="160">
                <a:solidFill>
                  <a:srgbClr val="E0A445"/>
                </a:solidFill>
                <a:latin typeface="Consolas"/>
              </a:rPr>
              <a:t>EXPLOIT   ·   The prescription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225735" y="347472"/>
            <a:ext cx="1188720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spcAft>
                <a:spcPts val="0"/>
              </a:spcAft>
            </a:pPr>
            <a:r>
              <a:rPr sz="950" b="0" spc="160">
                <a:solidFill>
                  <a:srgbClr val="6D7C7B"/>
                </a:solidFill>
                <a:latin typeface="Consolas"/>
              </a:rPr>
              <a:t>09 / 11</a:t>
            </a:r>
          </a:p>
        </p:txBody>
      </p:sp>
      <p:sp>
        <p:nvSpPr>
          <p:cNvPr id="6" name="Rectangle 5"/>
          <p:cNvSpPr/>
          <p:nvPr/>
        </p:nvSpPr>
        <p:spPr>
          <a:xfrm>
            <a:off x="777240" y="713232"/>
            <a:ext cx="10637215" cy="10972"/>
          </a:xfrm>
          <a:prstGeom prst="rect">
            <a:avLst/>
          </a:prstGeom>
          <a:solidFill>
            <a:srgbClr val="2C38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896112"/>
            <a:ext cx="9786237" cy="1143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4000" b="0">
                <a:solidFill>
                  <a:srgbClr val="E3E9E7"/>
                </a:solidFill>
                <a:latin typeface="Franklin Gothic Medium"/>
              </a:rPr>
              <a:t>Kill the merge. It has to resolve.</a:t>
            </a:r>
          </a:p>
        </p:txBody>
      </p:sp>
      <p:sp>
        <p:nvSpPr>
          <p:cNvPr id="8" name="Rectangle 7"/>
          <p:cNvSpPr/>
          <p:nvPr/>
        </p:nvSpPr>
        <p:spPr>
          <a:xfrm>
            <a:off x="777240" y="2212848"/>
            <a:ext cx="5190591" cy="2377440"/>
          </a:xfrm>
          <a:prstGeom prst="rect">
            <a:avLst/>
          </a:prstGeom>
          <a:solidFill>
            <a:srgbClr val="192027"/>
          </a:solidFill>
          <a:ln w="9525">
            <a:solidFill>
              <a:srgbClr val="2C384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777240" y="2212848"/>
            <a:ext cx="5190591" cy="50292"/>
          </a:xfrm>
          <a:prstGeom prst="rect">
            <a:avLst/>
          </a:prstGeom>
          <a:solidFill>
            <a:srgbClr val="5AB3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33271" y="2487168"/>
            <a:ext cx="4678527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700" b="0">
                <a:solidFill>
                  <a:srgbClr val="E3E9E7"/>
                </a:solidFill>
                <a:latin typeface="Franklin Gothic Medium"/>
              </a:rPr>
              <a:t>Defer it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33271" y="2944368"/>
            <a:ext cx="4678527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150" b="0">
                <a:solidFill>
                  <a:srgbClr val="96A5A2"/>
                </a:solidFill>
                <a:latin typeface="Segoe UI"/>
              </a:rPr>
              <a:t>Check back. When he checks the turn to you as well, then attack.
53.7% fold to that deferred bet, against 42.6% for the flop stab.
You're not making a scarier bluff. He's told you twice.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223863" y="2212848"/>
            <a:ext cx="5190591" cy="2377440"/>
          </a:xfrm>
          <a:prstGeom prst="rect">
            <a:avLst/>
          </a:prstGeom>
          <a:solidFill>
            <a:srgbClr val="192027"/>
          </a:solidFill>
          <a:ln w="9525">
            <a:solidFill>
              <a:srgbClr val="2C384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6223863" y="2212848"/>
            <a:ext cx="5190591" cy="50292"/>
          </a:xfrm>
          <a:prstGeom prst="rect">
            <a:avLst/>
          </a:prstGeom>
          <a:solidFill>
            <a:srgbClr val="EF5B4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479895" y="2487168"/>
            <a:ext cx="4678527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700" b="0">
                <a:solidFill>
                  <a:srgbClr val="E3E9E7"/>
                </a:solidFill>
                <a:latin typeface="Franklin Gothic Medium"/>
              </a:rPr>
              <a:t>Or polarize it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79895" y="2944368"/>
            <a:ext cx="4678527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150" b="0">
                <a:solidFill>
                  <a:srgbClr val="96A5A2"/>
                </a:solidFill>
                <a:latin typeface="Segoe UI"/>
              </a:rPr>
              <a:t>Tops and bottoms, nothing in between, at 40–50% of pot — the band that folds them 58.6% and gets raised least at 9.3%.
Middling hands go in the check.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77240" y="4846320"/>
            <a:ext cx="41148" cy="804672"/>
          </a:xfrm>
          <a:prstGeom prst="rect">
            <a:avLst/>
          </a:prstGeom>
          <a:solidFill>
            <a:srgbClr val="E0A4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818388" y="4846320"/>
            <a:ext cx="5850468" cy="804672"/>
          </a:xfrm>
          <a:prstGeom prst="rect">
            <a:avLst/>
          </a:prstGeom>
          <a:solidFill>
            <a:srgbClr val="2C282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33271" y="4937759"/>
            <a:ext cx="5318607" cy="8046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2100" b="0">
                <a:solidFill>
                  <a:srgbClr val="E3E9E7"/>
                </a:solidFill>
                <a:latin typeface="Cambria"/>
              </a:rPr>
              <a:t>The one thing we can't do is copy the solver's 20% jab.</a:t>
            </a:r>
          </a:p>
        </p:txBody>
      </p:sp>
      <p:sp>
        <p:nvSpPr>
          <p:cNvPr id="19" name="Rectangle 18"/>
          <p:cNvSpPr/>
          <p:nvPr/>
        </p:nvSpPr>
        <p:spPr>
          <a:xfrm>
            <a:off x="777240" y="5907024"/>
            <a:ext cx="8297027" cy="10972"/>
          </a:xfrm>
          <a:prstGeom prst="rect">
            <a:avLst/>
          </a:prstGeom>
          <a:solidFill>
            <a:srgbClr val="2C38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77240" y="6025896"/>
            <a:ext cx="8297027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0"/>
              </a:spcAft>
            </a:pPr>
            <a:r>
              <a:rPr sz="1050" b="0">
                <a:solidFill>
                  <a:srgbClr val="6D7C7B"/>
                </a:solidFill>
                <a:latin typeface="Segoe UI"/>
              </a:rPr>
              <a:t>Why not: the merged cheap bet is priced for an opponent who folds his share to it. Ours calls because it's cheap — and one time in seven, takes it away from us.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 Checks To You — BTN in position</dc:title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