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6D7C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6D7C7B"/>
                </a:solidFill>
                <a:latin typeface="Consolas"/>
              </a:rPr>
              <a:t>SETUP   ·   Study group · session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6D7C7B"/>
                </a:solidFill>
                <a:latin typeface="Consolas"/>
              </a:rPr>
              <a:t>01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5200" b="0">
                <a:solidFill>
                  <a:srgbClr val="E3E9E7"/>
                </a:solidFill>
                <a:latin typeface="Franklin Gothic Medium"/>
              </a:rPr>
              <a:t>He </a:t>
            </a:r>
            <a:r>
              <a:rPr sz="5200" b="0">
                <a:solidFill>
                  <a:srgbClr val="EF5B41"/>
                </a:solidFill>
                <a:latin typeface="Franklin Gothic Medium"/>
              </a:rPr>
              <a:t>bets</a:t>
            </a:r>
            <a:r>
              <a:rPr sz="5200" b="0">
                <a:solidFill>
                  <a:srgbClr val="E3E9E7"/>
                </a:solidFill>
                <a:latin typeface="Franklin Gothic Medium"/>
              </a:rPr>
              <a:t> to you.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21284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0">
                <a:solidFill>
                  <a:srgbClr val="96A5A2"/>
                </a:solidFill>
                <a:latin typeface="Segoe UI"/>
              </a:rPr>
              <a:t>Same spot as last week. MTT ~40bb, UTG opens 2.3, we flat the button, heads up to the flop.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73862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50" b="0">
                <a:solidFill>
                  <a:srgbClr val="96A5A2"/>
                </a:solidFill>
                <a:latin typeface="Segoe UI"/>
              </a:rPr>
              <a:t>Last week he checked, and we asked whether to defer, merge or polarize.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3204972"/>
            <a:ext cx="41148" cy="804672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18388" y="3204972"/>
            <a:ext cx="5850468" cy="804672"/>
          </a:xfrm>
          <a:prstGeom prst="rect">
            <a:avLst/>
          </a:prstGeom>
          <a:solidFill>
            <a:srgbClr val="2C28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3296412"/>
            <a:ext cx="5318607" cy="8046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E3E9E7"/>
                </a:solidFill>
                <a:latin typeface="Cambria"/>
              </a:rPr>
              <a:t>Tonight he bets — and the answer is the same law read from the other chair.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E0A445"/>
                </a:solidFill>
                <a:latin typeface="Consolas"/>
              </a:rPr>
              <a:t>EXPLOIT   ·   Take this to the table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6D7C7B"/>
                </a:solidFill>
                <a:latin typeface="Consolas"/>
              </a:rPr>
              <a:t>10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E3E9E7"/>
                </a:solidFill>
                <a:latin typeface="Franklin Gothic Medium"/>
              </a:rPr>
              <a:t>The rule.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2212848"/>
            <a:ext cx="9148005" cy="713232"/>
          </a:xfrm>
          <a:prstGeom prst="rect">
            <a:avLst/>
          </a:prstGeom>
          <a:solidFill>
            <a:srgbClr val="2C28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2212848"/>
            <a:ext cx="54864" cy="713232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88136" y="2359152"/>
            <a:ext cx="8509772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600" b="0">
                <a:solidFill>
                  <a:srgbClr val="E3E9E7"/>
                </a:solidFill>
                <a:latin typeface="Cambria"/>
              </a:rPr>
              <a:t>Their cheap bet earns no respect.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200400"/>
            <a:ext cx="457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900" b="0">
                <a:solidFill>
                  <a:srgbClr val="E0A445"/>
                </a:solidFill>
                <a:latin typeface="Franklin Gothic Medium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52728" y="3218688"/>
            <a:ext cx="8509772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E3E9E7"/>
                </a:solidFill>
                <a:latin typeface="Segoe UI"/>
              </a:rPr>
              <a:t>Seven in ten of their c-bets is ≤50% pot.</a:t>
            </a:r>
            <a:r>
              <a:rPr sz="1300" b="0">
                <a:solidFill>
                  <a:srgbClr val="96A5A2"/>
                </a:solidFill>
                <a:latin typeface="Segoe UI"/>
              </a:rPr>
              <a:t> A wide range at a cheap price. It has not earned a fold.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3849624"/>
            <a:ext cx="457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900" b="0">
                <a:solidFill>
                  <a:srgbClr val="E0A445"/>
                </a:solidFill>
                <a:latin typeface="Franklin Gothic Medium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52728" y="3867912"/>
            <a:ext cx="8509772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E3E9E7"/>
                </a:solidFill>
                <a:latin typeface="Segoe UI"/>
              </a:rPr>
              <a:t>Continue wide against the cheap sizes —</a:t>
            </a:r>
            <a:r>
              <a:rPr sz="1300" b="0">
                <a:solidFill>
                  <a:srgbClr val="96A5A2"/>
                </a:solidFill>
                <a:latin typeface="Segoe UI"/>
              </a:rPr>
              <a:t> but only with a named answer to the turn.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4311396"/>
            <a:ext cx="457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900" b="0">
                <a:solidFill>
                  <a:srgbClr val="E0A445"/>
                </a:solidFill>
                <a:latin typeface="Franklin Gothic Medium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52728" y="4329684"/>
            <a:ext cx="8509772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E3E9E7"/>
                </a:solidFill>
                <a:latin typeface="Segoe UI"/>
              </a:rPr>
              <a:t>Six times in ten he bets again.</a:t>
            </a:r>
            <a:r>
              <a:rPr sz="1300" b="0">
                <a:solidFill>
                  <a:srgbClr val="96A5A2"/>
                </a:solidFill>
                <a:latin typeface="Segoe UI"/>
              </a:rPr>
              <a:t> At every depth. No turn plan means you have already folded.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" y="4773168"/>
            <a:ext cx="457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900" b="0">
                <a:solidFill>
                  <a:srgbClr val="E0A445"/>
                </a:solidFill>
                <a:latin typeface="Franklin Gothic Medium"/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52728" y="4791456"/>
            <a:ext cx="8509772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E3E9E7"/>
                </a:solidFill>
                <a:latin typeface="Segoe UI"/>
              </a:rPr>
              <a:t>Fold to the big sizes, raise the small ones.</a:t>
            </a:r>
            <a:r>
              <a:rPr sz="1300" b="0">
                <a:solidFill>
                  <a:srgbClr val="96A5A2"/>
                </a:solidFill>
                <a:latin typeface="Segoe UI"/>
              </a:rPr>
              <a:t> 75%+ is a real range. Tops and bottoms punish a merge.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77240" y="5586984"/>
            <a:ext cx="8297027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77240" y="5705856"/>
            <a:ext cx="8297027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50" b="0">
                <a:solidFill>
                  <a:srgbClr val="6D7C7B"/>
                </a:solidFill>
                <a:latin typeface="Segoe UI"/>
              </a:rPr>
              <a:t>Last week: never merge. This week: don't respect theirs. One law, two chairs.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E0A445"/>
                </a:solidFill>
                <a:latin typeface="Consolas"/>
              </a:rPr>
              <a:t>CLOSE   ·   Answering last week's cliffhanger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6D7C7B"/>
                </a:solidFill>
                <a:latin typeface="Consolas"/>
              </a:rPr>
              <a:t>11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E3E9E7"/>
                </a:solidFill>
                <a:latin typeface="Franklin Gothic Medium"/>
              </a:rPr>
              <a:t>Both halves have the same root.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21284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0">
                <a:solidFill>
                  <a:srgbClr val="96A5A2"/>
                </a:solidFill>
                <a:latin typeface="Segoe UI"/>
              </a:rPr>
              <a:t>Last week ended on why the button feels dead: our flatting range tops out at </a:t>
            </a:r>
            <a:r>
              <a:rPr sz="1550" b="1">
                <a:solidFill>
                  <a:srgbClr val="E3E9E7"/>
                </a:solidFill>
                <a:latin typeface="Segoe UI"/>
              </a:rPr>
              <a:t>AA at 1.6%</a:t>
            </a:r>
            <a:r>
              <a:rPr sz="1550" b="0">
                <a:solidFill>
                  <a:srgbClr val="96A5A2"/>
                </a:solidFill>
                <a:latin typeface="Segoe UI"/>
              </a:rPr>
              <a:t>, then falls to KJo and ATo, because JJ / QQ / AK get 3-bet at </a:t>
            </a:r>
            <a:r>
              <a:rPr sz="1550" b="1">
                <a:solidFill>
                  <a:srgbClr val="E3E9E7"/>
                </a:solidFill>
                <a:latin typeface="Segoe UI"/>
              </a:rPr>
              <a:t>70–91%.</a:t>
            </a:r>
          </a:p>
        </p:txBody>
      </p:sp>
      <p:sp>
        <p:nvSpPr>
          <p:cNvPr id="9" name="Rectangle 8"/>
          <p:cNvSpPr/>
          <p:nvPr/>
        </p:nvSpPr>
        <p:spPr>
          <a:xfrm>
            <a:off x="813816" y="3054096"/>
            <a:ext cx="64008" cy="64008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51560" y="2953512"/>
            <a:ext cx="7871539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E3E9E7"/>
                </a:solidFill>
                <a:latin typeface="Segoe UI"/>
              </a:rPr>
              <a:t>When he checks</a:t>
            </a:r>
            <a:r>
              <a:rPr sz="1300" b="0">
                <a:solidFill>
                  <a:srgbClr val="96A5A2"/>
                </a:solidFill>
                <a:latin typeface="Segoe UI"/>
              </a:rPr>
              <a:t> — we have no overpairs to polarize with, so we merge by default.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13816" y="3493008"/>
            <a:ext cx="64008" cy="64008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3392424"/>
            <a:ext cx="7871539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E3E9E7"/>
                </a:solidFill>
                <a:latin typeface="Segoe UI"/>
              </a:rPr>
              <a:t>When he bets</a:t>
            </a:r>
            <a:r>
              <a:rPr sz="1300" b="0">
                <a:solidFill>
                  <a:srgbClr val="96A5A2"/>
                </a:solidFill>
                <a:latin typeface="Segoe UI"/>
              </a:rPr>
              <a:t> — we have no overpairs to continue with, so we call wide and hope, then fold to the second barrel.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4123944"/>
            <a:ext cx="41148" cy="475488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818388" y="4123944"/>
            <a:ext cx="5850468" cy="475488"/>
          </a:xfrm>
          <a:prstGeom prst="rect">
            <a:avLst/>
          </a:prstGeom>
          <a:solidFill>
            <a:srgbClr val="2C28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33271" y="4215383"/>
            <a:ext cx="5318607" cy="4754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E3E9E7"/>
                </a:solidFill>
                <a:latin typeface="Cambria"/>
              </a:rPr>
              <a:t>Both decks are downstream of the flat.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4855464"/>
            <a:ext cx="8297027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77240" y="4974336"/>
            <a:ext cx="8297027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50" b="0">
                <a:solidFill>
                  <a:srgbClr val="6D7C7B"/>
                </a:solidFill>
                <a:latin typeface="Segoe UI"/>
              </a:rPr>
              <a:t>Next: the preflop session. Does the check-raise mirror actually build the range we want — and is AA at a 49.3% 3-bet the exception that proves it, or the hole in it?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6D7C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6D7C7B"/>
                </a:solidFill>
                <a:latin typeface="Consolas"/>
              </a:rPr>
              <a:t>SETUP   ·   The stated policy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6D7C7B"/>
                </a:solidFill>
                <a:latin typeface="Consolas"/>
              </a:rPr>
              <a:t>02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E3E9E7"/>
                </a:solidFill>
                <a:latin typeface="Franklin Gothic Medium"/>
              </a:rPr>
              <a:t>The check-raise mirror.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2212848"/>
            <a:ext cx="41148" cy="1792224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818388" y="2212848"/>
            <a:ext cx="5850468" cy="1792224"/>
          </a:xfrm>
          <a:prstGeom prst="rect">
            <a:avLst/>
          </a:prstGeom>
          <a:solidFill>
            <a:srgbClr val="2C28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33271" y="2304288"/>
            <a:ext cx="5318607" cy="179222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E3E9E7"/>
                </a:solidFill>
                <a:latin typeface="Cambria"/>
              </a:rPr>
              <a:t>“I flat unless it's a hand I'd have check-raised were we reversed. Facing the bet I fold only the offsuit air and the worst of the suited hands — and anywhere I'd have check-raised, I raise it polar. Tops and bottoms.”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4261104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0">
                <a:solidFill>
                  <a:srgbClr val="96A5A2"/>
                </a:solidFill>
                <a:latin typeface="Segoe UI"/>
              </a:rPr>
              <a:t>That's a coherent policy. It builds a 3-bet range out of check-raise hands, and it defends the flat wide because their bets are cheap.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500176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1">
                <a:solidFill>
                  <a:srgbClr val="E3E9E7"/>
                </a:solidFill>
                <a:latin typeface="Segoe UI"/>
              </a:rPr>
              <a:t>Tonight we check it against the record.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EF5B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EF5B41"/>
                </a:solidFill>
                <a:latin typeface="Consolas"/>
              </a:rPr>
              <a:t>POOL   ·   20,000+ flop c-bets faced, in position, single-raised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6D7C7B"/>
                </a:solidFill>
                <a:latin typeface="Consolas"/>
              </a:rPr>
              <a:t>03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3800" b="0">
                <a:solidFill>
                  <a:srgbClr val="E3E9E7"/>
                </a:solidFill>
                <a:latin typeface="Franklin Gothic Medium"/>
              </a:rPr>
              <a:t>Their c-bet is a </a:t>
            </a:r>
            <a:r>
              <a:rPr sz="3800" b="0">
                <a:solidFill>
                  <a:srgbClr val="EF5B41"/>
                </a:solidFill>
                <a:latin typeface="Franklin Gothic Medium"/>
              </a:rPr>
              <a:t>merge</a:t>
            </a:r>
            <a:r>
              <a:rPr sz="3800" b="0">
                <a:solidFill>
                  <a:srgbClr val="E3E9E7"/>
                </a:solidFill>
                <a:latin typeface="Franklin Gothic Medium"/>
              </a:rPr>
              <a:t> too.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286000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10">
                <a:solidFill>
                  <a:srgbClr val="6D7C7B"/>
                </a:solidFill>
                <a:latin typeface="Consolas"/>
              </a:rPr>
              <a:t>THEIR C-BET SIZE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19148" y="2286000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850" b="1" spc="110">
                <a:solidFill>
                  <a:srgbClr val="6D7C7B"/>
                </a:solidFill>
                <a:latin typeface="Consolas"/>
              </a:rPr>
              <a:t>SHARE OF ALL THEIR C-BETS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2523744"/>
            <a:ext cx="10637215" cy="12801"/>
          </a:xfrm>
          <a:prstGeom prst="rect">
            <a:avLst/>
          </a:prstGeom>
          <a:solidFill>
            <a:srgbClr val="E3E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2542032"/>
            <a:ext cx="10637215" cy="324612"/>
          </a:xfrm>
          <a:prstGeom prst="rect">
            <a:avLst/>
          </a:prstGeom>
          <a:solidFill>
            <a:srgbClr val="2E1F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68680" y="2596896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≤ 33% pot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19148" y="2596896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EF5B41"/>
                </a:solidFill>
                <a:latin typeface="Franklin Gothic Medium"/>
              </a:rPr>
              <a:t>35.1%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77240" y="2866644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77240" y="2866644"/>
            <a:ext cx="10637215" cy="324612"/>
          </a:xfrm>
          <a:prstGeom prst="rect">
            <a:avLst/>
          </a:prstGeom>
          <a:solidFill>
            <a:srgbClr val="2E1F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68680" y="2921508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33–50% pot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19148" y="2921508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EF5B41"/>
                </a:solidFill>
                <a:latin typeface="Franklin Gothic Medium"/>
              </a:rPr>
              <a:t>35.8%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77240" y="3191256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68680" y="3246120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50–75%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719148" y="3246120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15.4%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" y="3515868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68680" y="3570732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75–100% pot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719148" y="3570732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7.7%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3840479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68680" y="3895343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Overbet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19148" y="3895343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0.6%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77240" y="4165091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68680" y="4219955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Jam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719148" y="4219955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5.5%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4489704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777240" y="4764024"/>
            <a:ext cx="41148" cy="475488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818388" y="4764024"/>
            <a:ext cx="5850468" cy="475488"/>
          </a:xfrm>
          <a:prstGeom prst="rect">
            <a:avLst/>
          </a:prstGeom>
          <a:solidFill>
            <a:srgbClr val="2C28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033271" y="4855464"/>
            <a:ext cx="5318607" cy="4754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E3E9E7"/>
                </a:solidFill>
                <a:latin typeface="Cambria"/>
              </a:rPr>
              <a:t>70.9% of their c-bets are half pot or less.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77240" y="5495544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50" b="0">
                <a:solidFill>
                  <a:srgbClr val="96A5A2"/>
                </a:solidFill>
                <a:latin typeface="Segoe UI"/>
              </a:rPr>
              <a:t>The same cheap merged bet we spent last week taking apart — </a:t>
            </a:r>
            <a:r>
              <a:rPr sz="1350" b="1">
                <a:solidFill>
                  <a:srgbClr val="E3E9E7"/>
                </a:solidFill>
                <a:latin typeface="Segoe UI"/>
              </a:rPr>
              <a:t>pointed at us.</a:t>
            </a:r>
            <a:r>
              <a:rPr sz="1350" b="0">
                <a:solidFill>
                  <a:srgbClr val="96A5A2"/>
                </a:solidFill>
                <a:latin typeface="Segoe UI"/>
              </a:rPr>
              <a:t> A wide range, one price, no information in the sizing.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EF5B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EF5B41"/>
                </a:solidFill>
                <a:latin typeface="Consolas"/>
              </a:rPr>
              <a:t>POOL   ·   How we answer, by their size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6D7C7B"/>
                </a:solidFill>
                <a:latin typeface="Consolas"/>
              </a:rPr>
              <a:t>04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E3E9E7"/>
                </a:solidFill>
                <a:latin typeface="Franklin Gothic Medium"/>
              </a:rPr>
              <a:t>We fold to size, exactly like they do.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286000"/>
            <a:ext cx="311465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10">
                <a:solidFill>
                  <a:srgbClr val="6D7C7B"/>
                </a:solidFill>
                <a:latin typeface="Consolas"/>
              </a:rPr>
              <a:t>THEIR SIZE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6216" y="2286000"/>
            <a:ext cx="2263679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850" b="1" spc="110">
                <a:solidFill>
                  <a:srgbClr val="6D7C7B"/>
                </a:solidFill>
                <a:latin typeface="Consolas"/>
              </a:rPr>
              <a:t>WE FOLD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12776" y="2286000"/>
            <a:ext cx="258279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850" b="1" spc="110">
                <a:solidFill>
                  <a:srgbClr val="6D7C7B"/>
                </a:solidFill>
                <a:latin typeface="Consolas"/>
              </a:rPr>
              <a:t>SIX OTHER REGS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78452" y="2286000"/>
            <a:ext cx="194456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850" b="1" spc="110">
                <a:solidFill>
                  <a:srgbClr val="6D7C7B"/>
                </a:solidFill>
                <a:latin typeface="Consolas"/>
              </a:rPr>
              <a:t>GAP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523744"/>
            <a:ext cx="10637215" cy="12801"/>
          </a:xfrm>
          <a:prstGeom prst="rect">
            <a:avLst/>
          </a:prstGeom>
          <a:solidFill>
            <a:srgbClr val="E3E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596896"/>
            <a:ext cx="311465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≤ 33% pot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66216" y="2596896"/>
            <a:ext cx="2263679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E3E9E7"/>
                </a:solidFill>
                <a:latin typeface="Franklin Gothic Medium"/>
              </a:rPr>
              <a:t>31.1%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12776" y="2596896"/>
            <a:ext cx="258279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39.8%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378452" y="2596896"/>
            <a:ext cx="194456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−8.7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2866644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68680" y="2921508"/>
            <a:ext cx="311465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33–50% pot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66216" y="2921508"/>
            <a:ext cx="2263679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E3E9E7"/>
                </a:solidFill>
                <a:latin typeface="Franklin Gothic Medium"/>
              </a:rPr>
              <a:t>40.8%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12776" y="2921508"/>
            <a:ext cx="258279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50.3%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78452" y="2921508"/>
            <a:ext cx="194456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−9.5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77240" y="3191256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68680" y="3246120"/>
            <a:ext cx="311465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50–75% pot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66216" y="3246120"/>
            <a:ext cx="2263679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E3E9E7"/>
                </a:solidFill>
                <a:latin typeface="Franklin Gothic Medium"/>
              </a:rPr>
              <a:t>47.8%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12776" y="3246120"/>
            <a:ext cx="258279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57.0%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378452" y="3246120"/>
            <a:ext cx="194456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−9.2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77240" y="3515868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68680" y="3570732"/>
            <a:ext cx="311465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75–100% pot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166216" y="3570732"/>
            <a:ext cx="2263679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E3E9E7"/>
                </a:solidFill>
                <a:latin typeface="Franklin Gothic Medium"/>
              </a:rPr>
              <a:t>56.0%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612776" y="3570732"/>
            <a:ext cx="258279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62.8%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378452" y="3570732"/>
            <a:ext cx="194456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−6.8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77240" y="3840479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68680" y="3895343"/>
            <a:ext cx="311465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Jam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66216" y="3895343"/>
            <a:ext cx="2263679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58.6%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612776" y="3895343"/>
            <a:ext cx="258279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59.0%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378452" y="3895343"/>
            <a:ext cx="194456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−0.4</a:t>
            </a:r>
          </a:p>
        </p:txBody>
      </p:sp>
      <p:sp>
        <p:nvSpPr>
          <p:cNvPr id="37" name="Rectangle 36"/>
          <p:cNvSpPr/>
          <p:nvPr/>
        </p:nvSpPr>
        <p:spPr>
          <a:xfrm>
            <a:off x="777240" y="4165091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777240" y="4439412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50" b="0">
                <a:solidFill>
                  <a:srgbClr val="96A5A2"/>
                </a:solidFill>
                <a:latin typeface="Segoe UI"/>
              </a:rPr>
              <a:t>Their sizing moves our folding </a:t>
            </a:r>
            <a:r>
              <a:rPr sz="1350" b="1">
                <a:solidFill>
                  <a:srgbClr val="E3E9E7"/>
                </a:solidFill>
                <a:latin typeface="Segoe UI"/>
              </a:rPr>
              <a:t>25 points</a:t>
            </a:r>
            <a:r>
              <a:rPr sz="1350" b="0">
                <a:solidFill>
                  <a:srgbClr val="96A5A2"/>
                </a:solidFill>
                <a:latin typeface="Segoe UI"/>
              </a:rPr>
              <a:t> — 31% to 56%. That's the same fold-to-size-not-to-strength reflex we exploit in them.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5097779"/>
            <a:ext cx="8297027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777240" y="5216651"/>
            <a:ext cx="8297027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50" b="0">
                <a:solidFill>
                  <a:srgbClr val="6D7C7B"/>
                </a:solidFill>
                <a:latin typeface="Segoe UI"/>
              </a:rPr>
              <a:t>The gap is the same at every size: we fold about nine points less than the field, consistently. Not one leaky spot — a setting.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EF5B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EF5B41"/>
                </a:solidFill>
                <a:latin typeface="Consolas"/>
              </a:rPr>
              <a:t>POOL   ·   Policy vs record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6D7C7B"/>
                </a:solidFill>
                <a:latin typeface="Consolas"/>
              </a:rPr>
              <a:t>05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3600" b="0">
                <a:solidFill>
                  <a:srgbClr val="E3E9E7"/>
                </a:solidFill>
                <a:latin typeface="Franklin Gothic Medium"/>
              </a:rPr>
              <a:t>Stated policy: fold the air. Measured: </a:t>
            </a:r>
            <a:r>
              <a:rPr sz="3600" b="0">
                <a:solidFill>
                  <a:srgbClr val="EF5B41"/>
                </a:solidFill>
                <a:latin typeface="Franklin Gothic Medium"/>
              </a:rPr>
              <a:t>42%.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212848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EF5B41"/>
                </a:solidFill>
                <a:latin typeface="Franklin Gothic Medium"/>
              </a:rPr>
              <a:t>42.0%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999232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6D7C7B"/>
                </a:solidFill>
                <a:latin typeface="Consolas"/>
              </a:rPr>
              <a:t>WE FOLD · 2026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29000" y="2212848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EF5B41"/>
                </a:solidFill>
                <a:latin typeface="Franklin Gothic Medium"/>
              </a:rPr>
              <a:t>41.6%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29000" y="2999232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6D7C7B"/>
                </a:solidFill>
                <a:latin typeface="Consolas"/>
              </a:rPr>
              <a:t>WE FOLD · BEFORE 2026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80760" y="2212848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96A5A2"/>
                </a:solidFill>
                <a:latin typeface="Franklin Gothic Medium"/>
              </a:rPr>
              <a:t>51.1%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80760" y="2999232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6D7C7B"/>
                </a:solidFill>
                <a:latin typeface="Consolas"/>
              </a:rPr>
              <a:t>SIX OTHER REGS · 2026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732520" y="2212848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96A5A2"/>
                </a:solidFill>
                <a:latin typeface="Franklin Gothic Medium"/>
              </a:rPr>
              <a:t>51.0%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732520" y="2999232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6D7C7B"/>
                </a:solidFill>
                <a:latin typeface="Consolas"/>
              </a:rPr>
              <a:t>SIX REGS · BEFORE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363016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50" b="0">
                <a:solidFill>
                  <a:srgbClr val="96A5A2"/>
                </a:solidFill>
                <a:latin typeface="Segoe UI"/>
              </a:rPr>
              <a:t>Two eras, ten thousand spots, four numbers that barely move. </a:t>
            </a:r>
            <a:r>
              <a:rPr sz="1350" b="1">
                <a:solidFill>
                  <a:srgbClr val="E3E9E7"/>
                </a:solidFill>
                <a:latin typeface="Segoe UI"/>
              </a:rPr>
              <a:t>That's a setting, not variance</a:t>
            </a:r>
            <a:r>
              <a:rPr sz="1350" b="0">
                <a:solidFill>
                  <a:srgbClr val="96A5A2"/>
                </a:solidFill>
                <a:latin typeface="Segoe UI"/>
              </a:rPr>
              <a:t> — and 42% is a great deal more than the offsuit air.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" y="4288536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EF5B41"/>
                </a:solidFill>
                <a:latin typeface="Franklin Gothic Medium"/>
              </a:rPr>
              <a:t>7.4%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5074920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6D7C7B"/>
                </a:solidFill>
                <a:latin typeface="Consolas"/>
              </a:rPr>
              <a:t>HOW OFTEN WE RAISE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29000" y="4288536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96A5A2"/>
                </a:solidFill>
                <a:latin typeface="Franklin Gothic Medium"/>
              </a:rPr>
              <a:t>10.0%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29000" y="5074920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6D7C7B"/>
                </a:solidFill>
                <a:latin typeface="Consolas"/>
              </a:rPr>
              <a:t>THE OTHER SIX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080760" y="4288536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5AB3B6"/>
                </a:solidFill>
                <a:latin typeface="Franklin Gothic Medium"/>
              </a:rPr>
              <a:t>20.2%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080760" y="5074920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6D7C7B"/>
                </a:solidFill>
                <a:latin typeface="Consolas"/>
              </a:rPr>
              <a:t>MOST AGGRESSIVE OF THEM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77240" y="5705855"/>
            <a:ext cx="41148" cy="804672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18388" y="5705855"/>
            <a:ext cx="5850468" cy="804672"/>
          </a:xfrm>
          <a:prstGeom prst="rect">
            <a:avLst/>
          </a:prstGeom>
          <a:solidFill>
            <a:srgbClr val="2C28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033271" y="5797295"/>
            <a:ext cx="5318607" cy="8046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E3E9E7"/>
                </a:solidFill>
                <a:latin typeface="Cambria"/>
              </a:rPr>
              <a:t>Folding much more than we think. Raising much less.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E0A445"/>
                </a:solidFill>
                <a:latin typeface="Consolas"/>
              </a:rPr>
              <a:t>EXPLOIT   ·   Consequence 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6D7C7B"/>
                </a:solidFill>
                <a:latin typeface="Consolas"/>
              </a:rPr>
              <a:t>06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3400" b="0">
                <a:solidFill>
                  <a:srgbClr val="E3E9E7"/>
                </a:solidFill>
                <a:latin typeface="Franklin Gothic Medium"/>
              </a:rPr>
              <a:t>A cheap bet from a merged range doesn't earn a fold.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21284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0">
                <a:solidFill>
                  <a:srgbClr val="96A5A2"/>
                </a:solidFill>
                <a:latin typeface="Segoe UI"/>
              </a:rPr>
              <a:t>That was last week's law. It applies unchanged when we're the one being bet at.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73862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50" b="0">
                <a:solidFill>
                  <a:srgbClr val="96A5A2"/>
                </a:solidFill>
                <a:latin typeface="Segoe UI"/>
              </a:rPr>
              <a:t>Seven of every ten c-bets we face is </a:t>
            </a:r>
            <a:r>
              <a:rPr sz="1350" b="1">
                <a:solidFill>
                  <a:srgbClr val="E3E9E7"/>
                </a:solidFill>
                <a:latin typeface="Segoe UI"/>
              </a:rPr>
              <a:t>half pot or less</a:t>
            </a:r>
            <a:r>
              <a:rPr sz="1350" b="0">
                <a:solidFill>
                  <a:srgbClr val="96A5A2"/>
                </a:solidFill>
                <a:latin typeface="Segoe UI"/>
              </a:rPr>
              <a:t>, from a range wide by construction that tells us nothing by its sizing. We fold </a:t>
            </a:r>
            <a:r>
              <a:rPr sz="1350" b="1">
                <a:solidFill>
                  <a:srgbClr val="E3E9E7"/>
                </a:solidFill>
                <a:latin typeface="Segoe UI"/>
              </a:rPr>
              <a:t>31%</a:t>
            </a:r>
            <a:r>
              <a:rPr sz="1350" b="0">
                <a:solidFill>
                  <a:srgbClr val="96A5A2"/>
                </a:solidFill>
                <a:latin typeface="Segoe UI"/>
              </a:rPr>
              <a:t> to the cheapest one.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3396996"/>
            <a:ext cx="41148" cy="1133856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18388" y="3396996"/>
            <a:ext cx="5850468" cy="1133856"/>
          </a:xfrm>
          <a:prstGeom prst="rect">
            <a:avLst/>
          </a:prstGeom>
          <a:solidFill>
            <a:srgbClr val="2C28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3488436"/>
            <a:ext cx="5318607" cy="11338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E3E9E7"/>
                </a:solidFill>
                <a:latin typeface="Cambria"/>
              </a:rPr>
              <a:t>Defending wide against their small bet isn't loose. It's the same finding, read from the other chair.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4786883"/>
            <a:ext cx="8297027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4905755"/>
            <a:ext cx="8297027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50" b="0">
                <a:solidFill>
                  <a:srgbClr val="6D7C7B"/>
                </a:solidFill>
                <a:latin typeface="Segoe UI"/>
              </a:rPr>
              <a:t>Where it stops applying: at 75–100% pot and at the jam the picture changes. Those are the sizes where their range genuinely narrows, and where our 56–59% fold is doing real work.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E0A445"/>
                </a:solidFill>
                <a:latin typeface="Consolas"/>
              </a:rPr>
              <a:t>EXPLOIT   ·   Consequence two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6D7C7B"/>
                </a:solidFill>
                <a:latin typeface="Consolas"/>
              </a:rPr>
              <a:t>07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E3E9E7"/>
                </a:solidFill>
                <a:latin typeface="Franklin Gothic Medium"/>
              </a:rPr>
              <a:t>Six times out of ten, he bets again.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286000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10">
                <a:solidFill>
                  <a:srgbClr val="6D7C7B"/>
                </a:solidFill>
                <a:latin typeface="Consolas"/>
              </a:rPr>
              <a:t>EFFECTIVE STACKS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19148" y="2286000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850" b="1" spc="110">
                <a:solidFill>
                  <a:srgbClr val="6D7C7B"/>
                </a:solidFill>
                <a:latin typeface="Consolas"/>
              </a:rPr>
              <a:t>HE FIRES A SECOND BARREL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2523744"/>
            <a:ext cx="10637215" cy="12801"/>
          </a:xfrm>
          <a:prstGeom prst="rect">
            <a:avLst/>
          </a:prstGeom>
          <a:solidFill>
            <a:srgbClr val="E3E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2596896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10–20bb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19148" y="2596896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E3E9E7"/>
                </a:solidFill>
                <a:latin typeface="Franklin Gothic Medium"/>
              </a:rPr>
              <a:t>60.5%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866644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68680" y="2921508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20–40bb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19148" y="2921508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E3E9E7"/>
                </a:solidFill>
                <a:latin typeface="Franklin Gothic Medium"/>
              </a:rPr>
              <a:t>57.7%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191256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68680" y="3246120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40–100bb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19148" y="3246120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E3E9E7"/>
                </a:solidFill>
                <a:latin typeface="Franklin Gothic Medium"/>
              </a:rPr>
              <a:t>60.5%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77240" y="3515868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68680" y="3570732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100bb+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719148" y="3570732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E3E9E7"/>
                </a:solidFill>
                <a:latin typeface="Franklin Gothic Medium"/>
              </a:rPr>
              <a:t>65.5%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77240" y="3840479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77240" y="4114799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50" b="0">
                <a:solidFill>
                  <a:srgbClr val="96A5A2"/>
                </a:solidFill>
                <a:latin typeface="Segoe UI"/>
              </a:rPr>
              <a:t>At </a:t>
            </a:r>
            <a:r>
              <a:rPr sz="1350" b="1">
                <a:solidFill>
                  <a:srgbClr val="E3E9E7"/>
                </a:solidFill>
                <a:latin typeface="Segoe UI"/>
              </a:rPr>
              <a:t>every</a:t>
            </a:r>
            <a:r>
              <a:rPr sz="1350" b="0">
                <a:solidFill>
                  <a:srgbClr val="96A5A2"/>
                </a:solidFill>
                <a:latin typeface="Segoe UI"/>
              </a:rPr>
              <a:t> stack depth. The most stable number in either deck — and the one that decides whether calling the flop was right.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4773167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50" b="0">
                <a:solidFill>
                  <a:srgbClr val="96A5A2"/>
                </a:solidFill>
                <a:latin typeface="Segoe UI"/>
              </a:rPr>
              <a:t>Only about </a:t>
            </a:r>
            <a:r>
              <a:rPr sz="1350" b="1">
                <a:solidFill>
                  <a:srgbClr val="E3E9E7"/>
                </a:solidFill>
                <a:latin typeface="Segoe UI"/>
              </a:rPr>
              <a:t>four in ten</a:t>
            </a:r>
            <a:r>
              <a:rPr sz="1350" b="0">
                <a:solidFill>
                  <a:srgbClr val="96A5A2"/>
                </a:solidFill>
                <a:latin typeface="Segoe UI"/>
              </a:rPr>
              <a:t> of our flop continues reach a turn where we act first. The rest of the time we're answering another bet.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E0A445"/>
                </a:solidFill>
                <a:latin typeface="Consolas"/>
              </a:rPr>
              <a:t>EXPLOIT   ·   The prescription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6D7C7B"/>
                </a:solidFill>
                <a:latin typeface="Consolas"/>
              </a:rPr>
              <a:t>08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E3E9E7"/>
                </a:solidFill>
                <a:latin typeface="Franklin Gothic Medium"/>
              </a:rPr>
              <a:t>The flop call is not the decision.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2212848"/>
            <a:ext cx="41148" cy="475488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818388" y="2212848"/>
            <a:ext cx="5850468" cy="475488"/>
          </a:xfrm>
          <a:prstGeom prst="rect">
            <a:avLst/>
          </a:prstGeom>
          <a:solidFill>
            <a:srgbClr val="2C28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33271" y="2304288"/>
            <a:ext cx="5318607" cy="4754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E3E9E7"/>
                </a:solidFill>
                <a:latin typeface="Cambria"/>
              </a:rPr>
              <a:t>The turn plan is.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77240" y="2944368"/>
            <a:ext cx="3375050" cy="2148840"/>
          </a:xfrm>
          <a:prstGeom prst="rect">
            <a:avLst/>
          </a:prstGeom>
          <a:solidFill>
            <a:srgbClr val="192027"/>
          </a:solidFill>
          <a:ln w="9525">
            <a:solidFill>
              <a:srgbClr val="2C384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77240" y="2944368"/>
            <a:ext cx="3375050" cy="50292"/>
          </a:xfrm>
          <a:prstGeom prst="rect">
            <a:avLst/>
          </a:prstGeom>
          <a:solidFill>
            <a:srgbClr val="5AB3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33271" y="3218687"/>
            <a:ext cx="2862986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700" b="0">
                <a:solidFill>
                  <a:srgbClr val="E3E9E7"/>
                </a:solidFill>
                <a:latin typeface="Franklin Gothic Medium"/>
              </a:rPr>
              <a:t>Call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33271" y="3675887"/>
            <a:ext cx="2862986" cy="1234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0">
                <a:solidFill>
                  <a:srgbClr val="96A5A2"/>
                </a:solidFill>
                <a:latin typeface="Segoe UI"/>
              </a:rPr>
              <a:t>Wide against ≤50% pot — but only with a stated answer to the second barrel. If you can't name the turn you're folding, you've already folded.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408322" y="2944368"/>
            <a:ext cx="3375050" cy="2148840"/>
          </a:xfrm>
          <a:prstGeom prst="rect">
            <a:avLst/>
          </a:prstGeom>
          <a:solidFill>
            <a:srgbClr val="192027"/>
          </a:solidFill>
          <a:ln w="9525">
            <a:solidFill>
              <a:srgbClr val="2C384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408322" y="2944368"/>
            <a:ext cx="3375050" cy="50292"/>
          </a:xfrm>
          <a:prstGeom prst="rect">
            <a:avLst/>
          </a:prstGeom>
          <a:solidFill>
            <a:srgbClr val="EF5B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64354" y="3218687"/>
            <a:ext cx="2862986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700" b="0">
                <a:solidFill>
                  <a:srgbClr val="E3E9E7"/>
                </a:solidFill>
                <a:latin typeface="Franklin Gothic Medium"/>
              </a:rPr>
              <a:t>Raise polar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4354" y="3675887"/>
            <a:ext cx="2862986" cy="1234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0">
                <a:solidFill>
                  <a:srgbClr val="96A5A2"/>
                </a:solidFill>
                <a:latin typeface="Segoe UI"/>
              </a:rPr>
              <a:t>Tops and bottoms. Their small bets are the ones that get raised — that's how they punish our merge, and the sizing says it's available to us too.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039404" y="2944368"/>
            <a:ext cx="3375050" cy="2148840"/>
          </a:xfrm>
          <a:prstGeom prst="rect">
            <a:avLst/>
          </a:prstGeom>
          <a:solidFill>
            <a:srgbClr val="192027"/>
          </a:solidFill>
          <a:ln w="9525">
            <a:solidFill>
              <a:srgbClr val="2C384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944368"/>
            <a:ext cx="3375050" cy="50292"/>
          </a:xfrm>
          <a:prstGeom prst="rect">
            <a:avLst/>
          </a:prstGeom>
          <a:solidFill>
            <a:srgbClr val="6D7C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295436" y="3218687"/>
            <a:ext cx="2862986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700" b="0">
                <a:solidFill>
                  <a:srgbClr val="E3E9E7"/>
                </a:solidFill>
                <a:latin typeface="Franklin Gothic Medium"/>
              </a:rPr>
              <a:t>Fold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95436" y="3675887"/>
            <a:ext cx="2862986" cy="1234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0">
                <a:solidFill>
                  <a:srgbClr val="96A5A2"/>
                </a:solidFill>
                <a:latin typeface="Segoe UI"/>
              </a:rPr>
              <a:t>The genuine air, and everything against the big sizes where their range is real. Not the middle of our range at a third of the pot.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E0A445"/>
                </a:solidFill>
                <a:latin typeface="Consolas"/>
              </a:rPr>
              <a:t>OPEN   ·   What we don't know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6D7C7B"/>
                </a:solidFill>
                <a:latin typeface="Consolas"/>
              </a:rPr>
              <a:t>09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E3E9E7"/>
                </a:solidFill>
                <a:latin typeface="Franklin Gothic Medium"/>
              </a:rPr>
              <a:t>What this deck can't tell you.</a:t>
            </a:r>
          </a:p>
        </p:txBody>
      </p:sp>
      <p:sp>
        <p:nvSpPr>
          <p:cNvPr id="8" name="Rectangle 7"/>
          <p:cNvSpPr/>
          <p:nvPr/>
        </p:nvSpPr>
        <p:spPr>
          <a:xfrm>
            <a:off x="813816" y="2313432"/>
            <a:ext cx="64008" cy="64008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51560" y="2212848"/>
            <a:ext cx="7871539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E3E9E7"/>
                </a:solidFill>
                <a:latin typeface="Segoe UI"/>
              </a:rPr>
              <a:t>Whether raising more is right.</a:t>
            </a:r>
            <a:r>
              <a:rPr sz="1300" b="0">
                <a:solidFill>
                  <a:srgbClr val="96A5A2"/>
                </a:solidFill>
                <a:latin typeface="Segoe UI"/>
              </a:rPr>
              <a:t> We can measure that they raise our small bets 9–14% of the time. We have not established that our raise works — and no amount of chips-won would establish it. That's a solver question.</a:t>
            </a:r>
          </a:p>
        </p:txBody>
      </p:sp>
      <p:sp>
        <p:nvSpPr>
          <p:cNvPr id="10" name="Rectangle 9"/>
          <p:cNvSpPr/>
          <p:nvPr/>
        </p:nvSpPr>
        <p:spPr>
          <a:xfrm>
            <a:off x="813816" y="3118103"/>
            <a:ext cx="64008" cy="64008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3017520"/>
            <a:ext cx="7871539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E3E9E7"/>
                </a:solidFill>
                <a:latin typeface="Segoe UI"/>
              </a:rPr>
              <a:t>Which villain we're facing.</a:t>
            </a:r>
            <a:r>
              <a:rPr sz="1300" b="0">
                <a:solidFill>
                  <a:srgbClr val="96A5A2"/>
                </a:solidFill>
                <a:latin typeface="Segoe UI"/>
              </a:rPr>
              <a:t> Every number here is pooled across fit-or-folds, aggrotards and passive showdown players. A strategy conditioned on player type can't be validated by data that averages the type away.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13816" y="3922776"/>
            <a:ext cx="64008" cy="64008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3822191"/>
            <a:ext cx="7871539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E3E9E7"/>
                </a:solidFill>
                <a:latin typeface="Segoe UI"/>
              </a:rPr>
              <a:t>Whether 42% is too high or too low.</a:t>
            </a:r>
            <a:r>
              <a:rPr sz="1300" b="0">
                <a:solidFill>
                  <a:srgbClr val="96A5A2"/>
                </a:solidFill>
                <a:latin typeface="Segoe UI"/>
              </a:rPr>
              <a:t> It's different from the field. Different is not wrong.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77240" y="4370832"/>
            <a:ext cx="41148" cy="804672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18388" y="4370832"/>
            <a:ext cx="5850468" cy="804672"/>
          </a:xfrm>
          <a:prstGeom prst="rect">
            <a:avLst/>
          </a:prstGeom>
          <a:solidFill>
            <a:srgbClr val="2C28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33271" y="4462272"/>
            <a:ext cx="5318607" cy="8046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E3E9E7"/>
                </a:solidFill>
                <a:latin typeface="Cambria"/>
              </a:rPr>
              <a:t>If we can't name the opponent behaviour, it isn't an exploit — it's a preference.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 Bets To You — BTN facing the c-bet</dc:title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