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889693"/>
                </a:solidFill>
                <a:latin typeface="Consolas"/>
              </a:rPr>
              <a:t>SETUP   ·   Study group · session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5200" b="0">
                <a:solidFill>
                  <a:srgbClr val="141A1C"/>
                </a:solidFill>
                <a:latin typeface="Franklin Gothic Medium"/>
              </a:rPr>
              <a:t>He </a:t>
            </a:r>
            <a:r>
              <a:rPr sz="5200" b="0">
                <a:solidFill>
                  <a:srgbClr val="C93A24"/>
                </a:solidFill>
                <a:latin typeface="Franklin Gothic Medium"/>
              </a:rPr>
              <a:t>bets</a:t>
            </a:r>
            <a:r>
              <a:rPr sz="5200" b="0">
                <a:solidFill>
                  <a:srgbClr val="141A1C"/>
                </a:solidFill>
                <a:latin typeface="Franklin Gothic Medium"/>
              </a:rPr>
              <a:t> to you.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Same spot as last week. MTT ~40bb, UTG opens 2.3, we flat the button, heads up to the flop.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Last week he checked, and we asked whether to defer, merge or polarize.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204972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204972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29641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Tonight he bets — and the answer is the same law read from the other chair.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Take this to the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10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The rule.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9148005" cy="71323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4864" cy="71323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88136" y="2359152"/>
            <a:ext cx="8509772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600" b="0">
                <a:solidFill>
                  <a:srgbClr val="141A1C"/>
                </a:solidFill>
                <a:latin typeface="Cambria"/>
              </a:rPr>
              <a:t>Their cheap bet earns no respect.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004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2728" y="321868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Seven in ten of their c-bets is ≤50% pot.</a:t>
            </a:r>
            <a:r>
              <a:rPr sz="1300" b="0">
                <a:solidFill>
                  <a:srgbClr val="5C6A67"/>
                </a:solidFill>
                <a:latin typeface="Segoe UI"/>
              </a:rPr>
              <a:t> A wide range at a cheap price. It has not earned a fold.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84962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2728" y="3867912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Continue wide against the cheap sizes —</a:t>
            </a:r>
            <a:r>
              <a:rPr sz="1300" b="0">
                <a:solidFill>
                  <a:srgbClr val="5C6A67"/>
                </a:solidFill>
                <a:latin typeface="Segoe UI"/>
              </a:rPr>
              <a:t> but only with a named answer to the turn.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11396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2728" y="4329684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Six times in ten he bets again.</a:t>
            </a:r>
            <a:r>
              <a:rPr sz="1300" b="0">
                <a:solidFill>
                  <a:srgbClr val="5C6A67"/>
                </a:solidFill>
                <a:latin typeface="Segoe UI"/>
              </a:rPr>
              <a:t> At every depth. No turn plan means you have already folded.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773168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52728" y="4791456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Fold to the big sizes, raise the small ones.</a:t>
            </a:r>
            <a:r>
              <a:rPr sz="1300" b="0">
                <a:solidFill>
                  <a:srgbClr val="5C6A67"/>
                </a:solidFill>
                <a:latin typeface="Segoe UI"/>
              </a:rPr>
              <a:t> 75%+ is a real range. Tops and bottoms punish a merge.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586984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70585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Last week: never merge. This week: don't respect theirs. One law, two chairs.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CLOSE   ·   Answering last week's cliffhanger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11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Both halves have the same root.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Last week ended on why the button feels dead: our flatting range tops out at </a:t>
            </a:r>
            <a:r>
              <a:rPr sz="1550" b="1">
                <a:solidFill>
                  <a:srgbClr val="141A1C"/>
                </a:solidFill>
                <a:latin typeface="Segoe UI"/>
              </a:rPr>
              <a:t>AA at 1.6%</a:t>
            </a:r>
            <a:r>
              <a:rPr sz="1550" b="0">
                <a:solidFill>
                  <a:srgbClr val="5C6A67"/>
                </a:solidFill>
                <a:latin typeface="Segoe UI"/>
              </a:rPr>
              <a:t>, then falls to KJo and ATo, because JJ / QQ / AK get 3-bet at </a:t>
            </a:r>
            <a:r>
              <a:rPr sz="1550" b="1">
                <a:solidFill>
                  <a:srgbClr val="141A1C"/>
                </a:solidFill>
                <a:latin typeface="Segoe UI"/>
              </a:rPr>
              <a:t>70–91%.</a:t>
            </a:r>
          </a:p>
        </p:txBody>
      </p:sp>
      <p:sp>
        <p:nvSpPr>
          <p:cNvPr id="9" name="Rectangle 8"/>
          <p:cNvSpPr/>
          <p:nvPr/>
        </p:nvSpPr>
        <p:spPr>
          <a:xfrm>
            <a:off x="813816" y="3054096"/>
            <a:ext cx="64008" cy="6400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953512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When he checks</a:t>
            </a:r>
            <a:r>
              <a:rPr sz="1300" b="0">
                <a:solidFill>
                  <a:srgbClr val="5C6A67"/>
                </a:solidFill>
                <a:latin typeface="Segoe UI"/>
              </a:rPr>
              <a:t> — we have no overpairs to polarize with, so we merge by default.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6" y="3493008"/>
            <a:ext cx="64008" cy="6400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3392424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When he bets</a:t>
            </a:r>
            <a:r>
              <a:rPr sz="1300" b="0">
                <a:solidFill>
                  <a:srgbClr val="5C6A67"/>
                </a:solidFill>
                <a:latin typeface="Segoe UI"/>
              </a:rPr>
              <a:t> — we have no overpairs to continue with, so we call wide and hope, then fold to the second barrel.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4123944"/>
            <a:ext cx="41148" cy="47548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18388" y="4123944"/>
            <a:ext cx="5850468" cy="475488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33271" y="4215383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Both decks are downstream of the flat.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55464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97433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Next: the preflop session. Does the check-raise mirror actually build the range we want — and is AA at a 49.3% 3-bet the exception that proves it, or the hole in it?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889693"/>
                </a:solidFill>
                <a:latin typeface="Consolas"/>
              </a:rPr>
              <a:t>SETUP   ·   The stated policy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02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The check-raise mirror.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1792224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1792224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17922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“I flat unless it's a hand I'd have check-raised were we reversed. Facing the bet I fold only the offsuit air and the worst of the suited hands — and anywhere I'd have check-raised, I raise it polar. Tops and bottoms.”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261104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That's a coherent policy. It builds a 3-bet range out of check-raise hands, and it defends the flat wide because their bets are cheap.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00176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1">
                <a:solidFill>
                  <a:srgbClr val="141A1C"/>
                </a:solidFill>
                <a:latin typeface="Segoe UI"/>
              </a:rPr>
              <a:t>Tonight we check it against the record.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20,000+ flop c-bets faced, in position, single-raised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03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141A1C"/>
                </a:solidFill>
                <a:latin typeface="Franklin Gothic Medium"/>
              </a:rPr>
              <a:t>Their c-bet is a </a:t>
            </a:r>
            <a:r>
              <a:rPr sz="3800" b="0">
                <a:solidFill>
                  <a:srgbClr val="C93A24"/>
                </a:solidFill>
                <a:latin typeface="Franklin Gothic Medium"/>
              </a:rPr>
              <a:t>merge</a:t>
            </a:r>
            <a:r>
              <a:rPr sz="3800" b="0">
                <a:solidFill>
                  <a:srgbClr val="141A1C"/>
                </a:solidFill>
                <a:latin typeface="Franklin Gothic Medium"/>
              </a:rPr>
              <a:t> too.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THEIR C-BET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19148" y="22860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SHARE OF ALL THEIR C-BETS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2542032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259689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≤ 33% pot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19148" y="259689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35.1%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77240" y="2866644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292150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33–50% pot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9148" y="292150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35.8%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324612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50–75% pot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19148" y="324612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15.4%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68680" y="3570732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75–100% pot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19148" y="3570732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7.7%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3895343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Overbet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19148" y="3895343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0.6%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4219955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Jam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19148" y="4219955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5.5%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448970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77240" y="4764024"/>
            <a:ext cx="41148" cy="47548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18388" y="4764024"/>
            <a:ext cx="5850468" cy="475488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33271" y="4855464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70.9% of their c-bets are half pot or less.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7240" y="5495544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The same cheap merged bet we spent last week taking apart — </a:t>
            </a:r>
            <a:r>
              <a:rPr sz="1350" b="1">
                <a:solidFill>
                  <a:srgbClr val="141A1C"/>
                </a:solidFill>
                <a:latin typeface="Segoe UI"/>
              </a:rPr>
              <a:t>pointed at us.</a:t>
            </a:r>
            <a:r>
              <a:rPr sz="1350" b="0">
                <a:solidFill>
                  <a:srgbClr val="5C6A67"/>
                </a:solidFill>
                <a:latin typeface="Segoe UI"/>
              </a:rPr>
              <a:t> A wide range, one price, no information in the sizing.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How we answer, by their 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04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We fold to size, exactly like they do.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THEIR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6216" y="2286000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WE FOLD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2776" y="2286000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SIX OTHER REGS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78452" y="2286000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GAP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596896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≤ 33% pot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6216" y="2596896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31.1%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12776" y="2596896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39.8%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78452" y="2596896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−8.7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2921508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33–50% pot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6216" y="2921508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40.8%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12776" y="2921508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50.3%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78452" y="2921508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−9.5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3246120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50–75% pot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66216" y="3246120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47.8%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12776" y="3246120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57.0%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78452" y="3246120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−9.2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8680" y="3570732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75–100% pot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66216" y="3570732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56.0%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12776" y="3570732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62.8%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378452" y="3570732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−6.8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68680" y="3895343"/>
            <a:ext cx="311465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Jam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66216" y="3895343"/>
            <a:ext cx="2263679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58.6%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12776" y="3895343"/>
            <a:ext cx="25827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59.0%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78452" y="3895343"/>
            <a:ext cx="194456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−0.4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77240" y="443941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Their sizing moves our folding </a:t>
            </a:r>
            <a:r>
              <a:rPr sz="1350" b="1">
                <a:solidFill>
                  <a:srgbClr val="141A1C"/>
                </a:solidFill>
                <a:latin typeface="Segoe UI"/>
              </a:rPr>
              <a:t>25 points</a:t>
            </a:r>
            <a:r>
              <a:rPr sz="1350" b="0">
                <a:solidFill>
                  <a:srgbClr val="5C6A67"/>
                </a:solidFill>
                <a:latin typeface="Segoe UI"/>
              </a:rPr>
              <a:t> — 31% to 56%. That's the same fold-to-size-not-to-strength reflex we exploit in them.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5097779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77240" y="5216651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The gap is the same at every size: we fold about nine points less than the field, consistently. Not one leaky spot — a setting.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Policy vs record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05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600" b="0">
                <a:solidFill>
                  <a:srgbClr val="141A1C"/>
                </a:solidFill>
                <a:latin typeface="Franklin Gothic Medium"/>
              </a:rPr>
              <a:t>Stated policy: fold the air. Measured: </a:t>
            </a:r>
            <a:r>
              <a:rPr sz="3600" b="0">
                <a:solidFill>
                  <a:srgbClr val="C93A24"/>
                </a:solidFill>
                <a:latin typeface="Franklin Gothic Medium"/>
              </a:rPr>
              <a:t>42%.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C93A24"/>
                </a:solidFill>
                <a:latin typeface="Franklin Gothic Medium"/>
              </a:rPr>
              <a:t>42.0%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WE FOLD ·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C93A24"/>
                </a:solidFill>
                <a:latin typeface="Franklin Gothic Medium"/>
              </a:rPr>
              <a:t>41.6%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WE FOLD · BEFORE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8076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5C6A67"/>
                </a:solidFill>
                <a:latin typeface="Franklin Gothic Medium"/>
              </a:rPr>
              <a:t>51.1%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SIX OTHER REGS ·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32520" y="221284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5C6A67"/>
                </a:solidFill>
                <a:latin typeface="Franklin Gothic Medium"/>
              </a:rPr>
              <a:t>51.0%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32520" y="299923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SIX REGS · BEFORE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63016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Two eras, ten thousand spots, four numbers that barely move. </a:t>
            </a:r>
            <a:r>
              <a:rPr sz="1350" b="1">
                <a:solidFill>
                  <a:srgbClr val="141A1C"/>
                </a:solidFill>
                <a:latin typeface="Segoe UI"/>
              </a:rPr>
              <a:t>That's a setting, not variance</a:t>
            </a:r>
            <a:r>
              <a:rPr sz="1350" b="0">
                <a:solidFill>
                  <a:srgbClr val="5C6A67"/>
                </a:solidFill>
                <a:latin typeface="Segoe UI"/>
              </a:rPr>
              <a:t> — and 42% is a great deal more than the offsuit air.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C93A24"/>
                </a:solidFill>
                <a:latin typeface="Franklin Gothic Medium"/>
              </a:rPr>
              <a:t>7.4%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HOW OFTEN WE RAISE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5C6A67"/>
                </a:solidFill>
                <a:latin typeface="Franklin Gothic Medium"/>
              </a:rPr>
              <a:t>10.0%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THE OTHER SIX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0760" y="4288536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2F7B80"/>
                </a:solidFill>
                <a:latin typeface="Franklin Gothic Medium"/>
              </a:rPr>
              <a:t>20.2%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80760" y="50749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MOST AGGRESSIVE OF THEM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705855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18388" y="5705855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3271" y="5797295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Folding much more than we think. Raising much less.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Consequence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06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400" b="0">
                <a:solidFill>
                  <a:srgbClr val="141A1C"/>
                </a:solidFill>
                <a:latin typeface="Franklin Gothic Medium"/>
              </a:rPr>
              <a:t>A cheap bet from a merged range doesn't earn a fold.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That was last week's law. It applies unchanged when we're the one being bet at.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Seven of every ten c-bets we face is </a:t>
            </a:r>
            <a:r>
              <a:rPr sz="1350" b="1">
                <a:solidFill>
                  <a:srgbClr val="141A1C"/>
                </a:solidFill>
                <a:latin typeface="Segoe UI"/>
              </a:rPr>
              <a:t>half pot or less</a:t>
            </a:r>
            <a:r>
              <a:rPr sz="1350" b="0">
                <a:solidFill>
                  <a:srgbClr val="5C6A67"/>
                </a:solidFill>
                <a:latin typeface="Segoe UI"/>
              </a:rPr>
              <a:t>, from a range wide by construction that tells us nothing by its sizing. We fold </a:t>
            </a:r>
            <a:r>
              <a:rPr sz="1350" b="1">
                <a:solidFill>
                  <a:srgbClr val="141A1C"/>
                </a:solidFill>
                <a:latin typeface="Segoe UI"/>
              </a:rPr>
              <a:t>31%</a:t>
            </a:r>
            <a:r>
              <a:rPr sz="1350" b="0">
                <a:solidFill>
                  <a:srgbClr val="5C6A67"/>
                </a:solidFill>
                <a:latin typeface="Segoe UI"/>
              </a:rPr>
              <a:t> to the cheapest one.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396996"/>
            <a:ext cx="41148" cy="1133856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396996"/>
            <a:ext cx="5850468" cy="1133856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488436"/>
            <a:ext cx="5318607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Defending wide against their small bet isn't loose. It's the same finding, read from the other chair.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4786883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905755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Where it stops applying: at 75–100% pot and at the jam the picture changes. Those are the sizes where their range genuinely narrows, and where our 56–59% fold is doing real work.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Consequence two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07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Six times out of ten, he bets again.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EFFECTIVE STACKS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19148" y="22860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HE FIRES A SECOND BARREL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59689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10–20bb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19148" y="259689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60.5%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292150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20–40bb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9148" y="292150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57.7%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324612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40–100bb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19148" y="324612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60.5%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3570732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100bb+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19148" y="3570732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Franklin Gothic Medium"/>
              </a:rPr>
              <a:t>65.5%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4114799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At </a:t>
            </a:r>
            <a:r>
              <a:rPr sz="1350" b="1">
                <a:solidFill>
                  <a:srgbClr val="141A1C"/>
                </a:solidFill>
                <a:latin typeface="Segoe UI"/>
              </a:rPr>
              <a:t>every</a:t>
            </a:r>
            <a:r>
              <a:rPr sz="1350" b="0">
                <a:solidFill>
                  <a:srgbClr val="5C6A67"/>
                </a:solidFill>
                <a:latin typeface="Segoe UI"/>
              </a:rPr>
              <a:t> stack depth. The most stable number in either deck — and the one that decides whether calling the flop was right.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4773167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Only about </a:t>
            </a:r>
            <a:r>
              <a:rPr sz="1350" b="1">
                <a:solidFill>
                  <a:srgbClr val="141A1C"/>
                </a:solidFill>
                <a:latin typeface="Segoe UI"/>
              </a:rPr>
              <a:t>four in ten</a:t>
            </a:r>
            <a:r>
              <a:rPr sz="1350" b="0">
                <a:solidFill>
                  <a:srgbClr val="5C6A67"/>
                </a:solidFill>
                <a:latin typeface="Segoe UI"/>
              </a:rPr>
              <a:t> of our flop continues reach a turn where we act first. The rest of the time we're answering another bet.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The prescription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08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The flop call is not the decision.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47548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475488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The turn plan is.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944368"/>
            <a:ext cx="3375050" cy="214884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77240" y="2944368"/>
            <a:ext cx="3375050" cy="50292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33271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Call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3271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Wide against ≤50% pot — but only with a stated answer to the second barrel. If you can't name the turn you're folding, you've already folded.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08322" y="2944368"/>
            <a:ext cx="3375050" cy="214884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08322" y="2944368"/>
            <a:ext cx="3375050" cy="50292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4354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Raise polar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4354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Tops and bottoms. Their small bets are the ones that get raised — that's how they punish our merge, and the sizing says it's available to us too.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9404" y="2944368"/>
            <a:ext cx="3375050" cy="214884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944368"/>
            <a:ext cx="3375050" cy="50292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95436" y="3218687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Fold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95436" y="3675887"/>
            <a:ext cx="2862986" cy="1234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The genuine air, and everything against the big sizes where their range is real. Not the middle of our range at a third of the pot.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OPEN   ·   What we don't know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09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What this deck can't tell you.</a:t>
            </a:r>
          </a:p>
        </p:txBody>
      </p:sp>
      <p:sp>
        <p:nvSpPr>
          <p:cNvPr id="8" name="Rectangle 7"/>
          <p:cNvSpPr/>
          <p:nvPr/>
        </p:nvSpPr>
        <p:spPr>
          <a:xfrm>
            <a:off x="813816" y="2313432"/>
            <a:ext cx="64008" cy="6400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2212848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Whether raising more is right.</a:t>
            </a:r>
            <a:r>
              <a:rPr sz="1300" b="0">
                <a:solidFill>
                  <a:srgbClr val="5C6A67"/>
                </a:solidFill>
                <a:latin typeface="Segoe UI"/>
              </a:rPr>
              <a:t> We can measure that they raise our small bets 9–14% of the time. We have not established that our raise works — and no amount of chips-won would establish it. That's a solver question.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3816" y="3118103"/>
            <a:ext cx="64008" cy="6400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3017520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Which villain we're facing.</a:t>
            </a:r>
            <a:r>
              <a:rPr sz="1300" b="0">
                <a:solidFill>
                  <a:srgbClr val="5C6A67"/>
                </a:solidFill>
                <a:latin typeface="Segoe UI"/>
              </a:rPr>
              <a:t> Every number here is pooled across fit-or-folds, aggrotards and passive showdown players. A strategy conditioned on player type can't be validated by data that averages the type away.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816" y="3922776"/>
            <a:ext cx="64008" cy="6400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3822191"/>
            <a:ext cx="7871539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Whether 42% is too high or too low.</a:t>
            </a:r>
            <a:r>
              <a:rPr sz="1300" b="0">
                <a:solidFill>
                  <a:srgbClr val="5C6A67"/>
                </a:solidFill>
                <a:latin typeface="Segoe UI"/>
              </a:rPr>
              <a:t> It's different from the field. Different is not wrong.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4370832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8388" y="4370832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33271" y="446227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If we can't name the opponent behaviour, it isn't an exploit — it's a preference.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Bets To You — BTN facing the c-bet</dc:title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