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604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-title-16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0160" y="2331720"/>
            <a:ext cx="9601200" cy="23774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sz="4400" b="1">
                <a:solidFill>
                  <a:srgbClr val="F2F6FF"/>
                </a:solidFill>
                <a:latin typeface="Arial"/>
              </a:rPr>
              <a:t>The C-Betting Blueprint</a:t>
            </a:r>
          </a:p>
          <a:p>
            <a:pPr algn="ctr">
              <a:spcBef>
                <a:spcPts val="0"/>
              </a:spcBef>
              <a:spcAft>
                <a:spcPts val="1600"/>
              </a:spcAft>
            </a:pPr>
            <a:r>
              <a:rPr sz="1900" b="1">
                <a:solidFill>
                  <a:srgbClr val="53C6F7"/>
                </a:solidFill>
                <a:latin typeface="Arial"/>
              </a:rPr>
              <a:t>The GTO baseline — and where the pool leaves the map</a:t>
            </a:r>
          </a:p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sz="1400" b="0">
                <a:solidFill>
                  <a:srgbClr val="9FB0C8"/>
                </a:solidFill>
                <a:latin typeface="Arial"/>
              </a:rPr>
              <a:t>Medium-to-deep-stack play (~25bb+).  Short-stacked it’s push/fold — this doesn’t apply.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-content-16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240" y="384048"/>
            <a:ext cx="1060704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1400" b="1">
                <a:solidFill>
                  <a:srgbClr val="FFC85A"/>
                </a:solidFill>
                <a:latin typeface="Arial"/>
              </a:rPr>
              <a:t>ACT 2 · POOL DEVIATION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" y="749808"/>
            <a:ext cx="1060704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2900" b="1">
                <a:solidFill>
                  <a:srgbClr val="53C6F7"/>
                </a:solidFill>
                <a:latin typeface="Arial"/>
              </a:rPr>
              <a:t>Their Check-Raise Is Rare &amp; Honest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2960" y="1408176"/>
            <a:ext cx="1828800" cy="54864"/>
          </a:xfrm>
          <a:prstGeom prst="roundRect">
            <a:avLst/>
          </a:prstGeom>
          <a:solidFill>
            <a:srgbClr val="53C6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ic-shield-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520" y="2286000"/>
            <a:ext cx="2697480" cy="2697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960" y="1874519"/>
            <a:ext cx="7772400" cy="44805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</a:pPr>
            <a:r>
              <a:rPr sz="1800" b="0">
                <a:solidFill>
                  <a:srgbClr val="F2F6FF"/>
                </a:solidFill>
                <a:latin typeface="Arial"/>
              </a:rPr>
              <a:t>The pool check-raises a c-bet only </a:t>
            </a:r>
            <a:r>
              <a:rPr sz="2000" b="1">
                <a:solidFill>
                  <a:srgbClr val="5AD19A"/>
                </a:solidFill>
                <a:latin typeface="Arial"/>
              </a:rPr>
              <a:t>~14%</a:t>
            </a:r>
            <a:r>
              <a:rPr sz="1800" b="0">
                <a:solidFill>
                  <a:srgbClr val="F2F6FF"/>
                </a:solidFill>
                <a:latin typeface="Arial"/>
              </a:rPr>
              <a:t> — value-heavy, almost no bluffs.</a:t>
            </a:r>
          </a:p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1600"/>
              </a:spcAft>
            </a:pPr>
            <a:r>
              <a:rPr sz="1800" b="1">
                <a:solidFill>
                  <a:srgbClr val="F2F6FF"/>
                </a:solidFill>
                <a:latin typeface="Arial"/>
              </a:rPr>
              <a:t>The “24% trap” the books warn about is half the size — and it isn’t bluffing.</a:t>
            </a:r>
          </a:p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</a:pPr>
            <a:r>
              <a:rPr sz="1600" b="1">
                <a:solidFill>
                  <a:srgbClr val="FFC85A"/>
                </a:solidFill>
                <a:latin typeface="Arial"/>
              </a:rPr>
              <a:t>EXPLOIT:  </a:t>
            </a:r>
            <a:r>
              <a:rPr sz="1700" b="0">
                <a:solidFill>
                  <a:srgbClr val="F2F6FF"/>
                </a:solidFill>
                <a:latin typeface="Arial"/>
              </a:rPr>
              <a:t>when it comes, believe it — overfold our bluff-catchers. Until then, keep firing.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-content-16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240" y="384048"/>
            <a:ext cx="1060704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1400" b="1">
                <a:solidFill>
                  <a:srgbClr val="FFC85A"/>
                </a:solidFill>
                <a:latin typeface="Arial"/>
              </a:rPr>
              <a:t>ACT 2 · POOL DEVIATION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" y="749808"/>
            <a:ext cx="1060704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2900" b="1">
                <a:solidFill>
                  <a:srgbClr val="53C6F7"/>
                </a:solidFill>
                <a:latin typeface="Arial"/>
              </a:rPr>
              <a:t>The Pool Barely Changes by Stake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2960" y="1408176"/>
            <a:ext cx="1828800" cy="54864"/>
          </a:xfrm>
          <a:prstGeom prst="roundRect">
            <a:avLst/>
          </a:prstGeom>
          <a:solidFill>
            <a:srgbClr val="53C6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ic-stakes-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520" y="2286000"/>
            <a:ext cx="2697480" cy="2697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960" y="1874519"/>
            <a:ext cx="7772400" cy="44805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</a:pPr>
            <a:r>
              <a:rPr sz="1800" b="0">
                <a:solidFill>
                  <a:srgbClr val="F2F6FF"/>
                </a:solidFill>
                <a:latin typeface="Arial"/>
              </a:rPr>
              <a:t>Fold-to-c-bet is flat across buy-ins: </a:t>
            </a:r>
            <a:r>
              <a:rPr sz="1800" b="1">
                <a:solidFill>
                  <a:srgbClr val="5AD19A"/>
                </a:solidFill>
                <a:latin typeface="Arial"/>
              </a:rPr>
              <a:t>~50% at the micros, the mid, and up.</a:t>
            </a:r>
          </a:p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1600"/>
              </a:spcAft>
            </a:pPr>
            <a:r>
              <a:rPr sz="1800" b="1">
                <a:solidFill>
                  <a:srgbClr val="F2F6FF"/>
                </a:solidFill>
                <a:latin typeface="Arial"/>
              </a:rPr>
              <a:t>If anything the bigger game is SAFER — it raises c-bets less and stabs checks more.</a:t>
            </a:r>
          </a:p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1700" b="0">
                <a:solidFill>
                  <a:srgbClr val="F2F6FF"/>
                </a:solidFill>
                <a:latin typeface="Arial"/>
              </a:rPr>
              <a:t>So the same exploits travel UP in stakes. No different game per level.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-close-16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0160" y="2286000"/>
            <a:ext cx="9601200" cy="23774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sz="3000" b="1">
                <a:solidFill>
                  <a:srgbClr val="F2F6FF"/>
                </a:solidFill>
                <a:latin typeface="Arial"/>
              </a:rPr>
              <a:t>GTO is the servant. The pool is the exam.</a:t>
            </a:r>
          </a:p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sz="1700" b="0">
                <a:solidFill>
                  <a:srgbClr val="53C6F7"/>
                </a:solidFill>
                <a:latin typeface="Arial"/>
              </a:rPr>
              <a:t>The baseline tells us the default. The deviations tell us where the profit is.</a:t>
            </a:r>
          </a:p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sz="1600" b="1">
                <a:solidFill>
                  <a:srgbClr val="9FB0C8"/>
                </a:solidFill>
                <a:latin typeface="Arial"/>
              </a:rPr>
              <a:t>Build the engine — then read the room.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-content-16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240" y="384048"/>
            <a:ext cx="1060704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1400" b="1">
                <a:solidFill>
                  <a:srgbClr val="FFC85A"/>
                </a:solidFill>
                <a:latin typeface="Arial"/>
              </a:rPr>
              <a:t>ACT 1 · THE GTO BASELINE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" y="749808"/>
            <a:ext cx="1060704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2900" b="1">
                <a:solidFill>
                  <a:srgbClr val="53C6F7"/>
                </a:solidFill>
                <a:latin typeface="Arial"/>
              </a:rPr>
              <a:t>C-Bet Is a Tool, Not a Reflex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2960" y="1408176"/>
            <a:ext cx="1828800" cy="54864"/>
          </a:xfrm>
          <a:prstGeom prst="roundRect">
            <a:avLst/>
          </a:prstGeom>
          <a:solidFill>
            <a:srgbClr val="53C6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22960" y="1874519"/>
            <a:ext cx="10515600" cy="43891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sz="1800" b="0">
                <a:solidFill>
                  <a:srgbClr val="9FB0C8"/>
                </a:solidFill>
                <a:latin typeface="Arial"/>
              </a:rPr>
              <a:t>The myth: “I raised, so I bet.”</a:t>
            </a:r>
          </a:p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</a:pPr>
            <a:r>
              <a:rPr sz="1800" b="0">
                <a:solidFill>
                  <a:srgbClr val="F2F6FF"/>
                </a:solidFill>
                <a:latin typeface="Arial"/>
              </a:rPr>
              <a:t>GTO c-bets </a:t>
            </a:r>
            <a:r>
              <a:rPr sz="2000" b="1">
                <a:solidFill>
                  <a:srgbClr val="5AD19A"/>
                </a:solidFill>
                <a:latin typeface="Arial"/>
              </a:rPr>
              <a:t>~60–70%</a:t>
            </a:r>
            <a:r>
              <a:rPr sz="1800" b="0">
                <a:solidFill>
                  <a:srgbClr val="F2F6FF"/>
                </a:solidFill>
                <a:latin typeface="Arial"/>
              </a:rPr>
              <a:t> after an open — betting more is habit or myth. 30–40% of the time, betting is a mistake.</a:t>
            </a: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sz="1800" b="1">
                <a:solidFill>
                  <a:srgbClr val="F2F6FF"/>
                </a:solidFill>
                <a:latin typeface="Arial"/>
              </a:rPr>
              <a:t>Two pillars decide it: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sz="1800" b="1">
                <a:solidFill>
                  <a:srgbClr val="53C6F7"/>
                </a:solidFill>
                <a:latin typeface="Arial"/>
              </a:rPr>
              <a:t>     • Range Advantage</a:t>
            </a:r>
            <a:r>
              <a:rPr sz="1800" b="0">
                <a:solidFill>
                  <a:srgbClr val="F2F6FF"/>
                </a:solidFill>
                <a:latin typeface="Arial"/>
              </a:rPr>
              <a:t> — more overall equity (grows toward the button, vs the blinds).</a:t>
            </a:r>
          </a:p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1800" b="1">
                <a:solidFill>
                  <a:srgbClr val="53C6F7"/>
                </a:solidFill>
                <a:latin typeface="Arial"/>
              </a:rPr>
              <a:t>     • Nut Advantage</a:t>
            </a:r>
            <a:r>
              <a:rPr sz="1800" b="0">
                <a:solidFill>
                  <a:srgbClr val="F2F6FF"/>
                </a:solidFill>
                <a:latin typeface="Arial"/>
              </a:rPr>
              <a:t> — more 2-pair-and-better (depends on the flop).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-content-16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240" y="384048"/>
            <a:ext cx="1060704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1400" b="1">
                <a:solidFill>
                  <a:srgbClr val="FFC85A"/>
                </a:solidFill>
                <a:latin typeface="Arial"/>
              </a:rPr>
              <a:t>ACT 1 · THE GTO BASELINE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" y="749808"/>
            <a:ext cx="1060704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2900" b="1">
                <a:solidFill>
                  <a:srgbClr val="53C6F7"/>
                </a:solidFill>
                <a:latin typeface="Arial"/>
              </a:rPr>
              <a:t>Range × Nut → Frequency &amp; Size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2960" y="1408176"/>
            <a:ext cx="1828800" cy="54864"/>
          </a:xfrm>
          <a:prstGeom prst="roundRect">
            <a:avLst/>
          </a:prstGeom>
          <a:solidFill>
            <a:srgbClr val="53C6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37160" y="1965960"/>
            <a:ext cx="548640" cy="3931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1200" b="1">
                <a:solidFill>
                  <a:srgbClr val="9FB0C8"/>
                </a:solidFill>
                <a:latin typeface="Arial"/>
              </a:rPr>
              <a:t>R A N G E   →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54480" y="1965960"/>
            <a:ext cx="4480560" cy="1783080"/>
          </a:xfrm>
          <a:prstGeom prst="roundRect">
            <a:avLst/>
          </a:prstGeom>
          <a:solidFill>
            <a:srgbClr val="2A303C"/>
          </a:solidFill>
          <a:ln w="22225">
            <a:solidFill>
              <a:srgbClr val="9FB0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700" b="1" dirty="0">
                <a:solidFill>
                  <a:srgbClr val="9FB0C8"/>
                </a:solidFill>
                <a:latin typeface="Arial"/>
              </a:rPr>
              <a:t>High Range · Low Nut</a:t>
            </a:r>
            <a:r>
              <a:rPr lang="en-US" sz="1700" b="1" dirty="0">
                <a:solidFill>
                  <a:srgbClr val="9FB0C8"/>
                </a:solidFill>
                <a:latin typeface="Arial"/>
              </a:rPr>
              <a:t>  (A72r)</a:t>
            </a:r>
            <a:endParaRPr sz="1700" b="1" dirty="0">
              <a:solidFill>
                <a:srgbClr val="9FB0C8"/>
              </a:solidFill>
              <a:latin typeface="Arial"/>
            </a:endParaRPr>
          </a:p>
          <a:p>
            <a:pPr algn="ctr">
              <a:spcBef>
                <a:spcPts val="400"/>
              </a:spcBef>
            </a:pPr>
            <a:r>
              <a:rPr sz="1400" dirty="0">
                <a:solidFill>
                  <a:srgbClr val="F2F6FF"/>
                </a:solidFill>
                <a:latin typeface="Arial"/>
              </a:rPr>
              <a:t>Bet OFTEN, SMALL — realize equity, protect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72200" y="1965960"/>
            <a:ext cx="4480560" cy="1783080"/>
          </a:xfrm>
          <a:prstGeom prst="roundRect">
            <a:avLst/>
          </a:prstGeom>
          <a:solidFill>
            <a:srgbClr val="123352"/>
          </a:solidFill>
          <a:ln w="22225">
            <a:solidFill>
              <a:srgbClr val="53C6F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700" b="1" dirty="0">
                <a:solidFill>
                  <a:srgbClr val="53C6F7"/>
                </a:solidFill>
                <a:latin typeface="Arial"/>
              </a:rPr>
              <a:t>High Range · High Nut</a:t>
            </a:r>
            <a:r>
              <a:rPr lang="en-US" sz="1700" b="1" dirty="0">
                <a:solidFill>
                  <a:srgbClr val="53C6F7"/>
                </a:solidFill>
                <a:latin typeface="Arial"/>
              </a:rPr>
              <a:t> (KQ9)</a:t>
            </a:r>
            <a:endParaRPr sz="1700" b="1" dirty="0">
              <a:solidFill>
                <a:srgbClr val="53C6F7"/>
              </a:solidFill>
              <a:latin typeface="Arial"/>
            </a:endParaRPr>
          </a:p>
          <a:p>
            <a:pPr algn="ctr">
              <a:spcBef>
                <a:spcPts val="400"/>
              </a:spcBef>
            </a:pPr>
            <a:r>
              <a:rPr sz="1400" dirty="0">
                <a:solidFill>
                  <a:srgbClr val="F2F6FF"/>
                </a:solidFill>
                <a:latin typeface="Arial"/>
              </a:rPr>
              <a:t>Bet OFTEN, LARGE — extract max value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54480" y="3977639"/>
            <a:ext cx="4480560" cy="1783080"/>
          </a:xfrm>
          <a:prstGeom prst="roundRect">
            <a:avLst/>
          </a:prstGeom>
          <a:solidFill>
            <a:srgbClr val="3A181E"/>
          </a:solidFill>
          <a:ln w="22225">
            <a:solidFill>
              <a:srgbClr val="FF6B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700" b="1" dirty="0">
                <a:solidFill>
                  <a:srgbClr val="FF6B6B"/>
                </a:solidFill>
                <a:latin typeface="Arial"/>
              </a:rPr>
              <a:t>Low Range · Low Nut</a:t>
            </a:r>
            <a:r>
              <a:rPr lang="en-US" sz="1700" b="1" dirty="0">
                <a:solidFill>
                  <a:srgbClr val="FF6B6B"/>
                </a:solidFill>
                <a:latin typeface="Arial"/>
              </a:rPr>
              <a:t> (922)</a:t>
            </a:r>
            <a:endParaRPr sz="1700" b="1" dirty="0">
              <a:solidFill>
                <a:srgbClr val="FF6B6B"/>
              </a:solidFill>
              <a:latin typeface="Arial"/>
            </a:endParaRPr>
          </a:p>
          <a:p>
            <a:pPr algn="ctr">
              <a:spcBef>
                <a:spcPts val="400"/>
              </a:spcBef>
            </a:pPr>
            <a:r>
              <a:rPr sz="1400" dirty="0">
                <a:solidFill>
                  <a:srgbClr val="F2F6FF"/>
                </a:solidFill>
                <a:latin typeface="Arial"/>
              </a:rPr>
              <a:t>CHECK — preservation mode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72200" y="3977639"/>
            <a:ext cx="4480560" cy="1783080"/>
          </a:xfrm>
          <a:prstGeom prst="roundRect">
            <a:avLst/>
          </a:prstGeom>
          <a:solidFill>
            <a:srgbClr val="3A222C"/>
          </a:solidFill>
          <a:ln w="22225">
            <a:solidFill>
              <a:srgbClr val="FFC8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700" b="1" dirty="0">
                <a:solidFill>
                  <a:srgbClr val="FFC85A"/>
                </a:solidFill>
                <a:latin typeface="Arial"/>
              </a:rPr>
              <a:t>Low Range · High Nut</a:t>
            </a:r>
            <a:r>
              <a:rPr lang="en-US" sz="1700" b="1" dirty="0">
                <a:solidFill>
                  <a:srgbClr val="FFC85A"/>
                </a:solidFill>
                <a:latin typeface="Arial"/>
              </a:rPr>
              <a:t> (987hhd)  </a:t>
            </a:r>
            <a:endParaRPr sz="1700" b="1" dirty="0">
              <a:solidFill>
                <a:srgbClr val="FFC85A"/>
              </a:solidFill>
              <a:latin typeface="Arial"/>
            </a:endParaRPr>
          </a:p>
          <a:p>
            <a:pPr algn="ctr">
              <a:spcBef>
                <a:spcPts val="400"/>
              </a:spcBef>
            </a:pPr>
            <a:r>
              <a:rPr sz="1400" dirty="0">
                <a:solidFill>
                  <a:srgbClr val="F2F6FF"/>
                </a:solidFill>
                <a:latin typeface="Arial"/>
              </a:rPr>
              <a:t>Bet RARELY, LARGE — polarized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4480" y="5870448"/>
            <a:ext cx="9144000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1200" b="1">
                <a:solidFill>
                  <a:srgbClr val="9FB0C8"/>
                </a:solidFill>
                <a:latin typeface="Arial"/>
              </a:rPr>
              <a:t>N U T   A D V A N T A G E   →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-content-16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240" y="384048"/>
            <a:ext cx="1060704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1400" b="1">
                <a:solidFill>
                  <a:srgbClr val="FFC85A"/>
                </a:solidFill>
                <a:latin typeface="Arial"/>
              </a:rPr>
              <a:t>ACT 1 · THE GTO BASELINE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" y="749808"/>
            <a:ext cx="1060704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2900" b="1">
                <a:solidFill>
                  <a:srgbClr val="53C6F7"/>
                </a:solidFill>
                <a:latin typeface="Arial"/>
              </a:rPr>
              <a:t>Position &amp; Texture Set the Rules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2960" y="1408176"/>
            <a:ext cx="1828800" cy="54864"/>
          </a:xfrm>
          <a:prstGeom prst="roundRect">
            <a:avLst/>
          </a:prstGeom>
          <a:solidFill>
            <a:srgbClr val="53C6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22960" y="1874519"/>
            <a:ext cx="10515600" cy="43891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1800" b="1">
                <a:solidFill>
                  <a:srgbClr val="53C6F7"/>
                </a:solidFill>
                <a:latin typeface="Arial"/>
              </a:rPr>
              <a:t>Out of position</a:t>
            </a:r>
            <a:r>
              <a:rPr sz="1800" b="0">
                <a:solidFill>
                  <a:srgbClr val="F2F6FF"/>
                </a:solidFill>
                <a:latin typeface="Arial"/>
              </a:rPr>
              <a:t> — constricted: check-heavy in single-raised pots.</a:t>
            </a:r>
          </a:p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1800" b="1">
                <a:solidFill>
                  <a:srgbClr val="53C6F7"/>
                </a:solidFill>
                <a:latin typeface="Arial"/>
              </a:rPr>
              <a:t>In position</a:t>
            </a:r>
            <a:r>
              <a:rPr sz="1800" b="0">
                <a:solidFill>
                  <a:srgbClr val="F2F6FF"/>
                </a:solidFill>
                <a:latin typeface="Arial"/>
              </a:rPr>
              <a:t> — expansive: bet dry/high boards and 3-bet pots.</a:t>
            </a: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sz="1800" b="0">
                <a:solidFill>
                  <a:srgbClr val="F2F6FF"/>
                </a:solidFill>
                <a:latin typeface="Arial"/>
              </a:rPr>
              <a:t>Dry / high-card / 3-bet pots</a:t>
            </a:r>
            <a:r>
              <a:rPr sz="1800" b="1">
                <a:solidFill>
                  <a:srgbClr val="5AD19A"/>
                </a:solidFill>
                <a:latin typeface="Arial"/>
              </a:rPr>
              <a:t>  →  small (25–33%).</a:t>
            </a:r>
          </a:p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1800" b="0">
                <a:solidFill>
                  <a:srgbClr val="F2F6FF"/>
                </a:solidFill>
                <a:latin typeface="Arial"/>
              </a:rPr>
              <a:t>Wet / low / connected</a:t>
            </a:r>
            <a:r>
              <a:rPr sz="1800" b="1">
                <a:solidFill>
                  <a:srgbClr val="5AD19A"/>
                </a:solidFill>
                <a:latin typeface="Arial"/>
              </a:rPr>
              <a:t>  →  large &amp; polarized (66–75%).</a:t>
            </a:r>
          </a:p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1700" b="1">
                <a:solidFill>
                  <a:srgbClr val="9FB0C8"/>
                </a:solidFill>
                <a:latin typeface="Arial"/>
              </a:rPr>
              <a:t>3-bet pots: the IP raiser owns ~85% of the nut advantage.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-content-16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240" y="384048"/>
            <a:ext cx="1060704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1400" b="1">
                <a:solidFill>
                  <a:srgbClr val="FFC85A"/>
                </a:solidFill>
                <a:latin typeface="Arial"/>
              </a:rPr>
              <a:t>ACT 1 · THE GTO BASELINE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" y="749808"/>
            <a:ext cx="1060704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2900" b="1">
                <a:solidFill>
                  <a:srgbClr val="53C6F7"/>
                </a:solidFill>
                <a:latin typeface="Arial"/>
              </a:rPr>
              <a:t>When GTO Hits the Brakes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2960" y="1408176"/>
            <a:ext cx="1828800" cy="54864"/>
          </a:xfrm>
          <a:prstGeom prst="roundRect">
            <a:avLst/>
          </a:prstGeom>
          <a:solidFill>
            <a:srgbClr val="53C6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22960" y="1874519"/>
            <a:ext cx="10515600" cy="43891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sz="1800" b="1">
                <a:solidFill>
                  <a:srgbClr val="F2F6FF"/>
                </a:solidFill>
                <a:latin typeface="Arial"/>
              </a:rPr>
              <a:t>Even with the range lead, the solver CHECKS when:</a:t>
            </a: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sz="1800" b="0">
                <a:solidFill>
                  <a:srgbClr val="F2F6FF"/>
                </a:solidFill>
                <a:latin typeface="Arial"/>
              </a:rPr>
              <a:t>     • Extreme ICM pressure — a bigger stack can bust you.</a:t>
            </a: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sz="1800" b="0">
                <a:solidFill>
                  <a:srgbClr val="F2F6FF"/>
                </a:solidFill>
                <a:latin typeface="Arial"/>
              </a:rPr>
              <a:t>     • The pot is multiway — equity drains fast.</a:t>
            </a: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sz="1800" b="0">
                <a:solidFill>
                  <a:srgbClr val="F2F6FF"/>
                </a:solidFill>
                <a:latin typeface="Arial"/>
              </a:rPr>
              <a:t>     • A low, connected board favors the caller.</a:t>
            </a:r>
          </a:p>
          <a:p>
            <a:pPr algn="l">
              <a:spcBef>
                <a:spcPts val="0"/>
              </a:spcBef>
              <a:spcAft>
                <a:spcPts val="1600"/>
              </a:spcAft>
            </a:pPr>
            <a:r>
              <a:rPr sz="1800" b="0">
                <a:solidFill>
                  <a:srgbClr val="F2F6FF"/>
                </a:solidFill>
                <a:latin typeface="Arial"/>
              </a:rPr>
              <a:t>     • Betting invites a costly check-raise.</a:t>
            </a:r>
          </a:p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1600" b="1">
                <a:solidFill>
                  <a:srgbClr val="9FB0C8"/>
                </a:solidFill>
                <a:latin typeface="Arial"/>
              </a:rPr>
              <a:t>Knowing when to check is how tournaments are won.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-close-16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0160" y="2468880"/>
            <a:ext cx="9601200" cy="21945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spcBef>
                <a:spcPts val="0"/>
              </a:spcBef>
              <a:spcAft>
                <a:spcPts val="1600"/>
              </a:spcAft>
            </a:pPr>
            <a:r>
              <a:rPr sz="3200" b="1">
                <a:solidFill>
                  <a:srgbClr val="F2F6FF"/>
                </a:solidFill>
                <a:latin typeface="Arial"/>
              </a:rPr>
              <a:t>That’s GTO. Now — the pool.</a:t>
            </a:r>
          </a:p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sz="1700" b="0">
                <a:solidFill>
                  <a:srgbClr val="9FB0C8"/>
                </a:solidFill>
                <a:latin typeface="Arial"/>
              </a:rPr>
              <a:t>The solver assumes a defender who plays back correctly.</a:t>
            </a:r>
          </a:p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sz="1700" b="1">
                <a:solidFill>
                  <a:srgbClr val="53C6F7"/>
                </a:solidFill>
                <a:latin typeface="Arial"/>
              </a:rPr>
              <a:t>This pool doesn’t. Five deviations — and each one is money.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-content-16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240" y="384048"/>
            <a:ext cx="1060704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1400" b="1">
                <a:solidFill>
                  <a:srgbClr val="FFC85A"/>
                </a:solidFill>
                <a:latin typeface="Arial"/>
              </a:rPr>
              <a:t>ACT 2 · POOL DEVIATION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" y="749808"/>
            <a:ext cx="1060704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2900" b="1">
                <a:solidFill>
                  <a:srgbClr val="53C6F7"/>
                </a:solidFill>
                <a:latin typeface="Arial"/>
              </a:rPr>
              <a:t>They Just Fold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2960" y="1408176"/>
            <a:ext cx="1828800" cy="54864"/>
          </a:xfrm>
          <a:prstGeom prst="roundRect">
            <a:avLst/>
          </a:prstGeom>
          <a:solidFill>
            <a:srgbClr val="53C6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ic-fold-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520" y="2331720"/>
            <a:ext cx="2697480" cy="2697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960" y="1874519"/>
            <a:ext cx="7772400" cy="44805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sz="1800" b="0">
                <a:solidFill>
                  <a:srgbClr val="F2F6FF"/>
                </a:solidFill>
                <a:latin typeface="Arial"/>
              </a:rPr>
              <a:t>The pool folds to a flop c-bet </a:t>
            </a:r>
            <a:r>
              <a:rPr sz="2200" b="1">
                <a:solidFill>
                  <a:srgbClr val="5AD19A"/>
                </a:solidFill>
                <a:latin typeface="Arial"/>
              </a:rPr>
              <a:t>~50% of the time</a:t>
            </a:r>
            <a:r>
              <a:rPr sz="1800" b="0">
                <a:solidFill>
                  <a:srgbClr val="F2F6FF"/>
                </a:solidFill>
                <a:latin typeface="Arial"/>
              </a:rPr>
              <a:t>.</a:t>
            </a:r>
          </a:p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</a:pPr>
            <a:r>
              <a:rPr sz="1800" b="0">
                <a:solidFill>
                  <a:srgbClr val="F2F6FF"/>
                </a:solidFill>
                <a:latin typeface="Arial"/>
              </a:rPr>
              <a:t>The solver never prices that in — it assumes correct defense. So fold equity is a THIRD driver the two pillars miss.</a:t>
            </a:r>
          </a:p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</a:pPr>
            <a:r>
              <a:rPr sz="1600" b="1">
                <a:solidFill>
                  <a:srgbClr val="FFC85A"/>
                </a:solidFill>
                <a:latin typeface="Arial"/>
              </a:rPr>
              <a:t>EXPLOIT:  </a:t>
            </a:r>
            <a:r>
              <a:rPr sz="1700" b="0">
                <a:solidFill>
                  <a:srgbClr val="F2F6FF"/>
                </a:solidFill>
                <a:latin typeface="Arial"/>
              </a:rPr>
              <a:t>c-bet more often — a bet that isn’t “correct” vs a balanced player still prints against a folder.</a:t>
            </a:r>
          </a:p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</a:pPr>
            <a:r>
              <a:rPr sz="1600" b="1">
                <a:solidFill>
                  <a:srgbClr val="9FB0C8"/>
                </a:solidFill>
                <a:latin typeface="Arial"/>
              </a:rPr>
              <a:t>But check first if a trap earns more: betting folds them out — a check can keep them firing (see Deviation 2).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-content-16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240" y="384048"/>
            <a:ext cx="1060704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1400" b="1">
                <a:solidFill>
                  <a:srgbClr val="FFC85A"/>
                </a:solidFill>
                <a:latin typeface="Arial"/>
              </a:rPr>
              <a:t>ACT 2 · POOL DEVIATION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" y="749808"/>
            <a:ext cx="1060704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2900" b="1">
                <a:solidFill>
                  <a:srgbClr val="53C6F7"/>
                </a:solidFill>
                <a:latin typeface="Arial"/>
              </a:rPr>
              <a:t>They Stab Our Checks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2960" y="1408176"/>
            <a:ext cx="1828800" cy="54864"/>
          </a:xfrm>
          <a:prstGeom prst="roundRect">
            <a:avLst/>
          </a:prstGeom>
          <a:solidFill>
            <a:srgbClr val="53C6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ic-trap-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240" y="2286000"/>
            <a:ext cx="2606040" cy="2606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960" y="1554480"/>
            <a:ext cx="7772400" cy="4846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3000"/>
              </a:lnSpc>
              <a:spcBef>
                <a:spcPts val="0"/>
              </a:spcBef>
              <a:spcAft>
                <a:spcPts val="1000"/>
              </a:spcAft>
            </a:pPr>
            <a:r>
              <a:rPr sz="1700" b="0">
                <a:solidFill>
                  <a:srgbClr val="F2F6FF"/>
                </a:solidFill>
                <a:latin typeface="Arial"/>
              </a:rPr>
              <a:t>Check as the raiser and the pool bets into us </a:t>
            </a:r>
            <a:r>
              <a:rPr sz="2000" b="1">
                <a:solidFill>
                  <a:srgbClr val="5AD19A"/>
                </a:solidFill>
                <a:latin typeface="Arial"/>
              </a:rPr>
              <a:t>~42%</a:t>
            </a:r>
            <a:r>
              <a:rPr sz="1700" b="0">
                <a:solidFill>
                  <a:srgbClr val="F2F6FF"/>
                </a:solidFill>
                <a:latin typeface="Arial"/>
              </a:rPr>
              <a:t> — often with nothing.</a:t>
            </a:r>
          </a:p>
          <a:p>
            <a:pPr algn="l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</a:pPr>
            <a:r>
              <a:rPr sz="1800" b="1">
                <a:solidFill>
                  <a:srgbClr val="F2F6FF"/>
                </a:solidFill>
                <a:latin typeface="Arial"/>
              </a:rPr>
              <a:t>So checking OOP isn’t surrender — it’s a TRAP: let them stab, then take it away.</a:t>
            </a:r>
          </a:p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1700" b="0">
                <a:solidFill>
                  <a:srgbClr val="F2F6FF"/>
                </a:solidFill>
                <a:latin typeface="Arial"/>
              </a:rPr>
              <a:t>When they check back instead → probe the turn.</a:t>
            </a:r>
          </a:p>
          <a:p>
            <a:pPr algn="l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</a:pPr>
            <a:r>
              <a:rPr sz="1800" b="1">
                <a:solidFill>
                  <a:srgbClr val="F2F6FF"/>
                </a:solidFill>
                <a:latin typeface="Arial"/>
              </a:rPr>
              <a:t>Still range-c-bet where we keep the nuts (the rifle):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600" b="0">
                <a:solidFill>
                  <a:srgbClr val="53C6F7"/>
                </a:solidFill>
                <a:latin typeface="Arial"/>
              </a:rPr>
              <a:t>     • High-card dry      • Two-broadway</a:t>
            </a:r>
          </a:p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1600" b="0">
                <a:solidFill>
                  <a:srgbClr val="53C6F7"/>
                </a:solidFill>
                <a:latin typeface="Arial"/>
              </a:rPr>
              <a:t>     • Paired — except ace-catch-up (</a:t>
            </a:r>
            <a:r>
              <a:rPr sz="1600" b="1">
                <a:solidFill>
                  <a:srgbClr val="FFC85A"/>
                </a:solidFill>
                <a:latin typeface="Arial"/>
              </a:rPr>
              <a:t>AQQ, AKK</a:t>
            </a:r>
            <a:r>
              <a:rPr sz="1600" b="0">
                <a:solidFill>
                  <a:srgbClr val="53C6F7"/>
                </a:solidFill>
                <a:latin typeface="Arial"/>
              </a:rPr>
              <a:t>) + low blanks (</a:t>
            </a:r>
            <a:r>
              <a:rPr sz="1600" b="1">
                <a:solidFill>
                  <a:srgbClr val="FFC85A"/>
                </a:solidFill>
                <a:latin typeface="Arial"/>
              </a:rPr>
              <a:t>AA2, KK2</a:t>
            </a:r>
            <a:r>
              <a:rPr sz="1600" b="0">
                <a:solidFill>
                  <a:srgbClr val="53C6F7"/>
                </a:solidFill>
                <a:latin typeface="Arial"/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-content-16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240" y="384048"/>
            <a:ext cx="1060704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1400" b="1">
                <a:solidFill>
                  <a:srgbClr val="FFC85A"/>
                </a:solidFill>
                <a:latin typeface="Arial"/>
              </a:rPr>
              <a:t>ACT 2 · POOL DEVIATION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" y="749808"/>
            <a:ext cx="1060704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2900" b="1">
                <a:solidFill>
                  <a:srgbClr val="53C6F7"/>
                </a:solidFill>
                <a:latin typeface="Arial"/>
              </a:rPr>
              <a:t>They Fold to SIZE, Not Strength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2960" y="1408176"/>
            <a:ext cx="1828800" cy="54864"/>
          </a:xfrm>
          <a:prstGeom prst="roundRect">
            <a:avLst/>
          </a:prstGeom>
          <a:solidFill>
            <a:srgbClr val="53C6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ic-size-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520" y="2286000"/>
            <a:ext cx="2697480" cy="2697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960" y="1691640"/>
            <a:ext cx="7772400" cy="46634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</a:pPr>
            <a:r>
              <a:rPr sz="1800" b="0">
                <a:solidFill>
                  <a:srgbClr val="F2F6FF"/>
                </a:solidFill>
                <a:latin typeface="Arial"/>
              </a:rPr>
              <a:t>The pool calls “normal” bets to see cards — but folds to pressure.</a:t>
            </a:r>
          </a:p>
          <a:p>
            <a:pPr algn="l">
              <a:lnSpc>
                <a:spcPct val="103000"/>
              </a:lnSpc>
              <a:spcBef>
                <a:spcPts val="0"/>
              </a:spcBef>
              <a:spcAft>
                <a:spcPts val="1400"/>
              </a:spcAft>
            </a:pPr>
            <a:r>
              <a:rPr sz="1500" b="1">
                <a:solidFill>
                  <a:srgbClr val="9FB0C8"/>
                </a:solidFill>
                <a:latin typeface="Arial"/>
              </a:rPr>
              <a:t>(Remember when we did this: “second pair, they bet half — I call.”)</a:t>
            </a:r>
          </a:p>
          <a:p>
            <a:pPr algn="l">
              <a:lnSpc>
                <a:spcPct val="103000"/>
              </a:lnSpc>
              <a:spcBef>
                <a:spcPts val="0"/>
              </a:spcBef>
              <a:spcAft>
                <a:spcPts val="1000"/>
              </a:spcAft>
            </a:pPr>
            <a:r>
              <a:rPr sz="1800" b="0">
                <a:solidFill>
                  <a:srgbClr val="F2F6FF"/>
                </a:solidFill>
                <a:latin typeface="Arial"/>
              </a:rPr>
              <a:t>Same hand vs a 3-bet: folds </a:t>
            </a:r>
            <a:r>
              <a:rPr sz="1800" b="1">
                <a:solidFill>
                  <a:srgbClr val="5AD19A"/>
                </a:solidFill>
                <a:latin typeface="Arial"/>
              </a:rPr>
              <a:t>37%</a:t>
            </a:r>
            <a:r>
              <a:rPr sz="1800" b="0">
                <a:solidFill>
                  <a:srgbClr val="F2F6FF"/>
                </a:solidFill>
                <a:latin typeface="Arial"/>
              </a:rPr>
              <a:t> to a small one, </a:t>
            </a:r>
            <a:r>
              <a:rPr sz="1800" b="1">
                <a:solidFill>
                  <a:srgbClr val="5AD19A"/>
                </a:solidFill>
                <a:latin typeface="Arial"/>
              </a:rPr>
              <a:t>62%</a:t>
            </a:r>
            <a:r>
              <a:rPr sz="1800" b="0">
                <a:solidFill>
                  <a:srgbClr val="F2F6FF"/>
                </a:solidFill>
                <a:latin typeface="Arial"/>
              </a:rPr>
              <a:t> to a big one.</a:t>
            </a:r>
          </a:p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1800" b="1">
                <a:solidFill>
                  <a:srgbClr val="F2F6FF"/>
                </a:solidFill>
                <a:latin typeface="Arial"/>
              </a:rPr>
              <a:t>The middle sizes (⅓–½) get called and deny nothing.</a:t>
            </a:r>
          </a:p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1600" b="1">
                <a:solidFill>
                  <a:srgbClr val="FFC85A"/>
                </a:solidFill>
                <a:latin typeface="Arial"/>
              </a:rPr>
              <a:t>EXPLOIT:  </a:t>
            </a:r>
            <a:r>
              <a:rPr sz="1700" b="0">
                <a:solidFill>
                  <a:srgbClr val="F2F6FF"/>
                </a:solidFill>
                <a:latin typeface="Arial"/>
              </a:rPr>
              <a:t>bet pot / overbet for folds, or check. Skip the medium bet.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840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Tal McMahon</cp:lastModifiedBy>
  <cp:revision>2</cp:revision>
  <dcterms:created xsi:type="dcterms:W3CDTF">2013-01-27T09:14:16Z</dcterms:created>
  <dcterms:modified xsi:type="dcterms:W3CDTF">2026-07-15T22:04:30Z</dcterms:modified>
  <cp:category/>
</cp:coreProperties>
</file>