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9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Check %</c:v>
                </c:pt>
              </c:strCache>
            </c:strRef>
          </c:tx>
          <c:spPr>
            <a:ln w="31750">
              <a:solidFill>
                <a:srgbClr val="2DD4BF"/>
              </a:solidFill>
            </a:ln>
          </c:spPr>
          <c:cat>
            <c:strRef>
              <c:f>Sheet1!$A$2:$A$6</c:f>
              <c:strCache>
                <c:ptCount val="5"/>
                <c:pt idx="0">
                  <c:v>762</c:v>
                </c:pt>
                <c:pt idx="1">
                  <c:v>872</c:v>
                </c:pt>
                <c:pt idx="2">
                  <c:v>982</c:v>
                </c:pt>
                <c:pt idx="3">
                  <c:v>T92</c:v>
                </c:pt>
                <c:pt idx="4">
                  <c:v>JT2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44</c:v>
                </c:pt>
                <c:pt idx="2">
                  <c:v>51</c:v>
                </c:pt>
                <c:pt idx="3">
                  <c:v>16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A-414B-9D8D-30E895CCE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2118791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range</c:v>
                </c:pt>
              </c:strCache>
            </c:strRef>
          </c:tx>
          <c:spPr>
            <a:solidFill>
              <a:srgbClr val="2DD4BF"/>
            </a:solidFill>
          </c:spPr>
          <c:invertIfNegative val="1"/>
          <c:cat>
            <c:strRef>
              <c:f>Sheet1!$A$2:$A$6</c:f>
              <c:strCache>
                <c:ptCount val="5"/>
                <c:pt idx="0">
                  <c:v>Check</c:v>
                </c:pt>
                <c:pt idx="1">
                  <c:v>Small 20-33</c:v>
                </c:pt>
                <c:pt idx="2">
                  <c:v>Mid 55-83</c:v>
                </c:pt>
                <c:pt idx="3">
                  <c:v>Overbet 125</c:v>
                </c:pt>
                <c:pt idx="4">
                  <c:v>Jam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50.6</c:v>
                </c:pt>
                <c:pt idx="1">
                  <c:v>7.4</c:v>
                </c:pt>
                <c:pt idx="2">
                  <c:v>10.4</c:v>
                </c:pt>
                <c:pt idx="3">
                  <c:v>31.7</c:v>
                </c:pt>
                <c:pt idx="4">
                  <c:v>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08EB-4DCB-B2F5-1069356F6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range</c:v>
                </c:pt>
              </c:strCache>
            </c:strRef>
          </c:tx>
          <c:spPr>
            <a:solidFill>
              <a:srgbClr val="2DD4BF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Check</c:v>
                </c:pt>
                <c:pt idx="1">
                  <c:v>Small 20-33</c:v>
                </c:pt>
                <c:pt idx="2">
                  <c:v>Mid 55-83</c:v>
                </c:pt>
                <c:pt idx="3">
                  <c:v>Overbet 125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50.6</c:v>
                </c:pt>
                <c:pt idx="2">
                  <c:v>36.6</c:v>
                </c:pt>
                <c:pt idx="3">
                  <c:v>12.6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6E03-405E-A80F-8002D397D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3.4772859274943571E-2"/>
          <c:y val="3.7213283122218416E-2"/>
          <c:w val="0.95238867200423472"/>
          <c:h val="0.868006224541222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Check %</c:v>
                </c:pt>
              </c:strCache>
            </c:strRef>
          </c:tx>
          <c:spPr>
            <a:solidFill>
              <a:srgbClr val="2DD4BF"/>
            </a:solidFill>
          </c:spPr>
          <c:invertIfNegative val="1"/>
          <c:cat>
            <c:strRef>
              <c:f>Sheet1!$A$2:$A$6</c:f>
              <c:strCache>
                <c:ptCount val="5"/>
                <c:pt idx="0">
                  <c:v>UTG</c:v>
                </c:pt>
                <c:pt idx="1">
                  <c:v>UTG1</c:v>
                </c:pt>
                <c:pt idx="2">
                  <c:v>LJ</c:v>
                </c:pt>
                <c:pt idx="3">
                  <c:v>CO</c:v>
                </c:pt>
                <c:pt idx="4">
                  <c:v>BTN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47</c:v>
                </c:pt>
                <c:pt idx="2">
                  <c:v>33</c:v>
                </c:pt>
                <c:pt idx="3">
                  <c:v>24</c:v>
                </c:pt>
                <c:pt idx="4">
                  <c:v>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D7A-4734-ABD1-B4CF2640D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40bb Check %</c:v>
                </c:pt>
              </c:strCache>
            </c:strRef>
          </c:tx>
          <c:spPr>
            <a:ln w="31750">
              <a:solidFill>
                <a:srgbClr val="2DD4BF"/>
              </a:solidFill>
            </a:ln>
          </c:spPr>
          <c:cat>
            <c:strRef>
              <c:f>Sheet1!$A$2:$A$5</c:f>
              <c:strCache>
                <c:ptCount val="4"/>
                <c:pt idx="0">
                  <c:v>762</c:v>
                </c:pt>
                <c:pt idx="1">
                  <c:v>872</c:v>
                </c:pt>
                <c:pt idx="2">
                  <c:v>982</c:v>
                </c:pt>
                <c:pt idx="3">
                  <c:v>T92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44</c:v>
                </c:pt>
                <c:pt idx="2">
                  <c:v>51</c:v>
                </c:pt>
                <c:pt idx="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81-4EAB-A81D-A5A57A9BDB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20bb Check %</c:v>
                </c:pt>
              </c:strCache>
            </c:strRef>
          </c:tx>
          <c:spPr>
            <a:ln w="31750">
              <a:solidFill>
                <a:srgbClr val="F59E0B"/>
              </a:solidFill>
            </a:ln>
          </c:spPr>
          <c:cat>
            <c:strRef>
              <c:f>Sheet1!$A$2:$A$5</c:f>
              <c:strCache>
                <c:ptCount val="4"/>
                <c:pt idx="0">
                  <c:v>762</c:v>
                </c:pt>
                <c:pt idx="1">
                  <c:v>872</c:v>
                </c:pt>
                <c:pt idx="2">
                  <c:v>982</c:v>
                </c:pt>
                <c:pt idx="3">
                  <c:v>T92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38</c:v>
                </c:pt>
                <c:pt idx="2">
                  <c:v>23</c:v>
                </c:pt>
                <c:pt idx="3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81-4EAB-A81D-A5A57A9BD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9AA0A6"/>
            </a:solidFill>
          </a:ln>
        </c:spPr>
        <c:txPr>
          <a:bodyPr/>
          <a:lstStyle/>
          <a:p>
            <a:pPr>
              <a:defRPr sz="1200">
                <a:solidFill>
                  <a:srgbClr val="E8EAED"/>
                </a:solidFill>
              </a:defRPr>
            </a:pPr>
            <a:endParaRPr lang="en-US"/>
          </a:p>
        </c:txPr>
        <c:crossAx val="21187917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rgbClr val="E8EAED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image" Target="../media/image1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14800"/>
            <a:ext cx="12191695" cy="2743200"/>
          </a:xfrm>
          <a:prstGeom prst="rect">
            <a:avLst/>
          </a:prstGeom>
          <a:solidFill>
            <a:srgbClr val="1518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297680"/>
            <a:ext cx="1069848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4400" b="1">
                <a:solidFill>
                  <a:srgbClr val="E8EAED"/>
                </a:solidFill>
                <a:latin typeface="Segoe UI"/>
              </a:rPr>
              <a:t>Apparent GTO  vs  Real GTO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5212080"/>
            <a:ext cx="10698480" cy="1371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200" b="0">
                <a:solidFill>
                  <a:srgbClr val="2DD4BF"/>
                </a:solidFill>
                <a:latin typeface="Segoe UI"/>
              </a:rPr>
              <a:t>C-betting g0 connected boards vs the Big Blind (40bb)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500" b="0">
                <a:solidFill>
                  <a:srgbClr val="9AA0A6"/>
                </a:solidFill>
                <a:latin typeface="Segoe UI"/>
              </a:rPr>
              <a:t>Study-group discussion — working hypotheses from GTO Wizard, validation in progress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ZOOM  ·  THE HIGH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2800" b="1">
                <a:solidFill>
                  <a:srgbClr val="E8EAED"/>
                </a:solidFill>
                <a:latin typeface="Segoe UI"/>
              </a:rPr>
              <a:t>High = pure range-bet (JT2, UTG, 40bb)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89055"/>
              </p:ext>
            </p:extLst>
          </p:nvPr>
        </p:nvGraphicFramePr>
        <p:xfrm>
          <a:off x="640080" y="1737360"/>
          <a:ext cx="5186074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603504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300" b="0">
                <a:solidFill>
                  <a:srgbClr val="9AA0A6"/>
                </a:solidFill>
                <a:latin typeface="Segoe UI"/>
              </a:rPr>
              <a:t>Check ~0. Bet everything, small. The ONLY board where 'c-bet everything' is correct. (GTOW-observed)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42678-4A36-BBF5-39F6-2FD33BC7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11" y="1598942"/>
            <a:ext cx="5214816" cy="40049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YOUR SEAT RESHAPES THE MOTION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2800" b="1">
                <a:solidFill>
                  <a:srgbClr val="E8EAED"/>
                </a:solidFill>
                <a:latin typeface="Segoe UI"/>
              </a:rPr>
              <a:t>Same board (982, 40bb) — check% by opener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98603"/>
              </p:ext>
            </p:extLst>
          </p:nvPr>
        </p:nvGraphicFramePr>
        <p:xfrm>
          <a:off x="609600" y="1737360"/>
          <a:ext cx="10911840" cy="34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5280031"/>
            <a:ext cx="10972800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chemeClr val="bg1"/>
                </a:solidFill>
              </a:rPr>
              <a:t>Check% = how often the opener gives up the flop instead of c-betting. Tight openers check most (polar range). It falls as the range widens — CO checks least. BTN ticks back UP: its range is so wide it's mostly pure trash that just gives up — same check%, opposite reason.</a:t>
            </a:r>
            <a:endParaRPr sz="1300" b="0" dirty="0">
              <a:solidFill>
                <a:schemeClr val="bg1"/>
              </a:solidFill>
              <a:latin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589520" cy="6858000"/>
          </a:xfrm>
          <a:prstGeom prst="rect">
            <a:avLst/>
          </a:prstGeom>
          <a:solidFill>
            <a:srgbClr val="1518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THE PUNCHLINE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658368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3200" b="1">
                <a:solidFill>
                  <a:srgbClr val="F59E0B"/>
                </a:solidFill>
                <a:latin typeface="Segoe UI"/>
              </a:rPr>
              <a:t>“Apparent GTO”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737360"/>
            <a:ext cx="6583680" cy="3108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1400"/>
              </a:spcAft>
            </a:pPr>
            <a:r>
              <a:rPr sz="1800" b="0">
                <a:solidFill>
                  <a:srgbClr val="E8EAED"/>
                </a:solidFill>
                <a:latin typeface="Segoe UI"/>
              </a:rPr>
              <a:t>The pool runs ONE motion: small c-bet, every board, every seat.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sz="1700" b="0">
                <a:solidFill>
                  <a:srgbClr val="2DD4BF"/>
                </a:solidFill>
                <a:latin typeface="Segoe UI"/>
              </a:rPr>
              <a:t>JT2  ✓  accidentally right — GTO range-bets there too.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59E0B"/>
                </a:solidFill>
                <a:latin typeface="Segoe UI"/>
              </a:rPr>
              <a:t>762 / UTG  ✗  real leak — GTO is a barbell. You bet hands GTO checks AND skip the overbet.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846320"/>
            <a:ext cx="658368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1800" b="1">
                <a:solidFill>
                  <a:srgbClr val="E8EAED"/>
                </a:solidFill>
                <a:latin typeface="Segoe UI"/>
              </a:rPr>
              <a:t>It feels like GTO because it's right by accident on half the boards. You can't tell which half mid-hand without the map.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09407-CDE5-8F12-FA8A-E9F7FA40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378" y="805343"/>
            <a:ext cx="3936295" cy="52473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WHAT TO LEAVE WITH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E8EAED"/>
                </a:solidFill>
                <a:latin typeface="Segoe UI"/>
              </a:rPr>
              <a:t>Three heuristics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828800"/>
            <a:ext cx="822960" cy="1325880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0080" y="2148840"/>
            <a:ext cx="822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15181E"/>
                </a:solidFill>
                <a:latin typeface="Segoe UI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920" y="1920240"/>
            <a:ext cx="987552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  <a:spcAft>
                <a:spcPts val="500"/>
              </a:spcAft>
            </a:pPr>
            <a:r>
              <a:rPr sz="1800" b="1">
                <a:solidFill>
                  <a:srgbClr val="E8EAED"/>
                </a:solidFill>
                <a:latin typeface="Segoe UI"/>
              </a:rPr>
              <a:t>The board picks the motion, before your cards do.</a:t>
            </a:r>
          </a:p>
          <a:p>
            <a:pPr algn="l">
              <a:lnSpc>
                <a:spcPct val="105000"/>
              </a:lnSpc>
              <a:spcAft>
                <a:spcPts val="600"/>
              </a:spcAft>
            </a:pPr>
            <a:r>
              <a:rPr sz="1400" b="0">
                <a:solidFill>
                  <a:srgbClr val="9AA0A6"/>
                </a:solidFill>
                <a:latin typeface="Segoe UI"/>
              </a:rPr>
              <a:t>Board + seat decide barbell vs merged vs range-bet. One motion everywhere is the leak.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3337560"/>
            <a:ext cx="822960" cy="1325880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3657600"/>
            <a:ext cx="822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15181E"/>
                </a:solidFill>
                <a:latin typeface="Segoe UI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920" y="3429000"/>
            <a:ext cx="987552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  <a:spcAft>
                <a:spcPts val="500"/>
              </a:spcAft>
            </a:pPr>
            <a:r>
              <a:rPr sz="1800" b="1" dirty="0">
                <a:solidFill>
                  <a:srgbClr val="E8EAED"/>
                </a:solidFill>
                <a:latin typeface="Segoe UI"/>
              </a:rPr>
              <a:t>Low connected = barbell, high = range-bet, the middle is the trap.</a:t>
            </a:r>
          </a:p>
          <a:p>
            <a:pPr algn="l">
              <a:lnSpc>
                <a:spcPct val="105000"/>
              </a:lnSpc>
              <a:spcAft>
                <a:spcPts val="600"/>
              </a:spcAft>
            </a:pPr>
            <a:r>
              <a:rPr sz="1400" b="0" dirty="0">
                <a:solidFill>
                  <a:srgbClr val="9AA0A6"/>
                </a:solidFill>
                <a:latin typeface="Segoe UI"/>
              </a:rPr>
              <a:t>Low (76x): fat check + 125 </a:t>
            </a:r>
            <a:r>
              <a:rPr sz="1400" b="0" dirty="0" err="1">
                <a:solidFill>
                  <a:srgbClr val="9AA0A6"/>
                </a:solidFill>
                <a:latin typeface="Segoe UI"/>
              </a:rPr>
              <a:t>overbet</a:t>
            </a:r>
            <a:r>
              <a:rPr sz="1400" b="0" dirty="0">
                <a:solidFill>
                  <a:srgbClr val="9AA0A6"/>
                </a:solidFill>
                <a:latin typeface="Segoe UI"/>
              </a:rPr>
              <a:t>, hollow middle. High (</a:t>
            </a:r>
            <a:r>
              <a:rPr sz="1400" b="0" dirty="0" err="1">
                <a:solidFill>
                  <a:srgbClr val="9AA0A6"/>
                </a:solidFill>
                <a:latin typeface="Segoe UI"/>
              </a:rPr>
              <a:t>JTx</a:t>
            </a:r>
            <a:r>
              <a:rPr sz="1400" b="0" dirty="0">
                <a:solidFill>
                  <a:srgbClr val="9AA0A6"/>
                </a:solidFill>
                <a:latin typeface="Segoe UI"/>
              </a:rPr>
              <a:t>): small range-bet. The in-between quietly leaves the </a:t>
            </a:r>
            <a:r>
              <a:rPr sz="1400" b="0" dirty="0" err="1">
                <a:solidFill>
                  <a:srgbClr val="9AA0A6"/>
                </a:solidFill>
                <a:latin typeface="Segoe UI"/>
              </a:rPr>
              <a:t>overbet</a:t>
            </a:r>
            <a:r>
              <a:rPr sz="1400" b="0" dirty="0">
                <a:solidFill>
                  <a:srgbClr val="9AA0A6"/>
                </a:solidFill>
                <a:latin typeface="Segoe UI"/>
              </a:rPr>
              <a:t> behind.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" y="4846320"/>
            <a:ext cx="822960" cy="1325880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0080" y="5166360"/>
            <a:ext cx="822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15181E"/>
                </a:solidFill>
                <a:latin typeface="Segoe UI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5920" y="4937760"/>
            <a:ext cx="987552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  <a:spcAft>
                <a:spcPts val="500"/>
              </a:spcAft>
            </a:pPr>
            <a:r>
              <a:rPr sz="1800" b="1">
                <a:solidFill>
                  <a:srgbClr val="E8EAED"/>
                </a:solidFill>
                <a:latin typeface="Segoe UI"/>
              </a:rPr>
              <a:t>“Apparent GTO”: only accidentally right where GTO range-bets anyway.</a:t>
            </a:r>
          </a:p>
          <a:p>
            <a:pPr algn="l">
              <a:lnSpc>
                <a:spcPct val="105000"/>
              </a:lnSpc>
              <a:spcAft>
                <a:spcPts val="600"/>
              </a:spcAft>
            </a:pPr>
            <a:r>
              <a:rPr sz="1400" b="0">
                <a:solidFill>
                  <a:srgbClr val="9AA0A6"/>
                </a:solidFill>
                <a:latin typeface="Segoe UI"/>
              </a:rPr>
              <a:t>Coincidentally near-correct on high boards, a real leak on low/tight-opener boards. Right by accident on half.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THE STACK TWIST  ·  open the debate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2800" b="1">
                <a:solidFill>
                  <a:srgbClr val="E8EAED"/>
                </a:solidFill>
                <a:latin typeface="Segoe UI"/>
              </a:rPr>
              <a:t>Same boards, different stack — the map MOVES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40080" y="1737360"/>
          <a:ext cx="1088136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603504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300" b="0">
                <a:solidFill>
                  <a:srgbClr val="9AA0A6"/>
                </a:solidFill>
                <a:latin typeface="Segoe UI"/>
              </a:rPr>
              <a:t>20bb bottoms out at T92 (~1%); 40bb keeps dropping to JT2 (~0%). You learn the map, not one board.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WHAT THIS IS / ISN'T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2800" b="1">
                <a:solidFill>
                  <a:srgbClr val="E8EAED"/>
                </a:solidFill>
                <a:latin typeface="Segoe UI"/>
              </a:rPr>
              <a:t>Honest scope +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83080"/>
            <a:ext cx="10972800" cy="1371600"/>
          </a:xfrm>
          <a:prstGeom prst="rect">
            <a:avLst/>
          </a:prstGeom>
          <a:solidFill>
            <a:srgbClr val="1F2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4400" y="1965960"/>
            <a:ext cx="1042416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1500" b="0">
                <a:solidFill>
                  <a:srgbClr val="9AA0A6"/>
                </a:solidFill>
                <a:latin typeface="Segoe UI"/>
              </a:rPr>
              <a:t>GTOW MTT ChipEV · rainbow · IP c-bet node · 40bb.  Validated 2026-05-19 against an independent TexasSolver run (40 cells, Cluster+Dangler grid, dangler pinned at 2). Broadway valley (H2) and air-stab gradient (H5) HOLD at 15–22pp / 40pp. Mid-band internal slide (H1) did not — single Mid board is a fine representative.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474720"/>
            <a:ext cx="1097280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sz="1800" b="1">
                <a:solidFill>
                  <a:srgbClr val="2DD4BF"/>
                </a:solidFill>
                <a:latin typeface="Segoe UI"/>
              </a:rPr>
              <a:t>Discussion</a:t>
            </a:r>
          </a:p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sz="1600" b="0">
                <a:solidFill>
                  <a:srgbClr val="E8EAED"/>
                </a:solidFill>
                <a:latin typeface="Segoe UI"/>
              </a:rPr>
              <a:t>1.  Which regime do YOU misplay most — the low barbell or the trap middle?</a:t>
            </a:r>
          </a:p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sz="1600" b="0">
                <a:solidFill>
                  <a:srgbClr val="E8EAED"/>
                </a:solidFill>
                <a:latin typeface="Segoe UI"/>
              </a:rPr>
              <a:t>2.  Mid-hand, no solver — how would you even know which regime you're in?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1600" b="0">
                <a:solidFill>
                  <a:srgbClr val="E8EAED"/>
                </a:solidFill>
                <a:latin typeface="Segoe UI"/>
              </a:rPr>
              <a:t>3.  Does the barbell survive when the BB isn't a GTO bot — vs a pool that over-folds?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608040" cy="6858000"/>
          </a:xfrm>
          <a:prstGeom prst="rect">
            <a:avLst/>
          </a:prstGeom>
          <a:solidFill>
            <a:srgbClr val="1518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ISO PRIMER  ·  1 of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548640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E8EAED"/>
                </a:solidFill>
                <a:latin typeface="Segoe UI"/>
              </a:rPr>
              <a:t>1,755 flops -&gt; ~50 shapes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86000"/>
            <a:ext cx="4368148" cy="35110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sz="1700" b="0" dirty="0">
                <a:solidFill>
                  <a:srgbClr val="E8EAED"/>
                </a:solidFill>
                <a:latin typeface="Segoe UI"/>
              </a:rPr>
              <a:t>22,100 flops. Suit-relabeling collapses them to 1,755 distinct ones — still unmemorizable.</a:t>
            </a:r>
          </a:p>
          <a:p>
            <a:pPr algn="l">
              <a:lnSpc>
                <a:spcPct val="115000"/>
              </a:lnSpc>
              <a:spcAft>
                <a:spcPts val="1400"/>
              </a:spcAft>
            </a:pPr>
            <a:r>
              <a:rPr sz="1700" b="1" dirty="0">
                <a:solidFill>
                  <a:srgbClr val="F59E0B"/>
                </a:solidFill>
                <a:latin typeface="Segoe UI"/>
              </a:rPr>
              <a:t>The claim: most play the SAME if you describe them by structure, not rank.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sz="1700" b="0" dirty="0">
                <a:solidFill>
                  <a:srgbClr val="E8EAED"/>
                </a:solidFill>
                <a:latin typeface="Segoe UI"/>
              </a:rPr>
              <a:t>A deck has exactly 40 straight flushes — not 40 things to memorize. One shape (5-in-a-row) slid through 10 windows x 4 suits.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1" dirty="0">
                <a:solidFill>
                  <a:srgbClr val="2DD4BF"/>
                </a:solidFill>
                <a:latin typeface="Segoe UI"/>
              </a:rPr>
              <a:t>Flops work the same way: a handful of shapes, slid.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5DB5A-C104-D37F-B890-E8A019760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"/>
            <a:ext cx="2914058" cy="2910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F4D6CE-5D45-D5DE-8F60-9C3C2ABA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799" y="1845997"/>
            <a:ext cx="2957819" cy="2956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1B04A2-9B51-B6C0-BF5A-C1BB8DB6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66927"/>
            <a:ext cx="2914058" cy="2807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rgbClr val="1518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ISO PRIMER  ·  2 of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548640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E8EAED"/>
                </a:solidFill>
                <a:latin typeface="Segoe UI"/>
              </a:rPr>
              <a:t>Three coordinates: Shape x Band x Suit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86000"/>
            <a:ext cx="5486400" cy="4114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sz="1600" b="0">
                <a:solidFill>
                  <a:srgbClr val="E8EAED"/>
                </a:solidFill>
                <a:latin typeface="Segoe UI"/>
              </a:rPr>
              <a:t>SHAPE — the skeleton: connected cluster / cluster+dangler / cluster+crown / disconnected / paired / trips.</a:t>
            </a:r>
          </a:p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500" b="0">
                <a:solidFill>
                  <a:srgbClr val="9AA0A6"/>
                </a:solidFill>
                <a:latin typeface="Segoe UI"/>
              </a:rPr>
              <a:t>   g0 = a 2-card connected cluster (76, 87, 98...) — what this whole deck is about.</a:t>
            </a:r>
          </a:p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600" b="0">
                <a:solidFill>
                  <a:srgbClr val="E8EAED"/>
                </a:solidFill>
                <a:latin typeface="Segoe UI"/>
              </a:rPr>
              <a:t>BAND — how high it sits (Ace / Broadway / Mid / Wheel). This is THE SLIDE.</a:t>
            </a:r>
          </a:p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600" b="0">
                <a:solidFill>
                  <a:srgbClr val="E8EAED"/>
                </a:solidFill>
                <a:latin typeface="Segoe UI"/>
              </a:rPr>
              <a:t>SUIT — rainbow / two-tone / monotone.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1">
                <a:solidFill>
                  <a:srgbClr val="2DD4BF"/>
                </a:solidFill>
                <a:latin typeface="Segoe UI"/>
              </a:rPr>
              <a:t>Any flop = one (Shape, Band, Suit). ~50 combos cover all 1,755.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4EE2F1-63F5-EE84-4E42-77E443EA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875" y="248680"/>
            <a:ext cx="1371600" cy="1369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59E58E-9342-1BE3-BBE2-AAE87E5E53A3}"/>
              </a:ext>
            </a:extLst>
          </p:cNvPr>
          <p:cNvSpPr txBox="1"/>
          <p:nvPr/>
        </p:nvSpPr>
        <p:spPr>
          <a:xfrm>
            <a:off x="6488807" y="748993"/>
            <a:ext cx="7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7E231-7703-B7DD-EF6E-155A8E27A31B}"/>
              </a:ext>
            </a:extLst>
          </p:cNvPr>
          <p:cNvSpPr txBox="1"/>
          <p:nvPr/>
        </p:nvSpPr>
        <p:spPr>
          <a:xfrm>
            <a:off x="9240634" y="1070216"/>
            <a:ext cx="7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44F7C-4757-E5F3-AEE5-6D6A52FAB362}"/>
              </a:ext>
            </a:extLst>
          </p:cNvPr>
          <p:cNvSpPr txBox="1"/>
          <p:nvPr/>
        </p:nvSpPr>
        <p:spPr>
          <a:xfrm>
            <a:off x="6137585" y="2594702"/>
            <a:ext cx="7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F0DF7-5E82-3EB1-5D00-58A9DDB3CFA2}"/>
              </a:ext>
            </a:extLst>
          </p:cNvPr>
          <p:cNvSpPr txBox="1"/>
          <p:nvPr/>
        </p:nvSpPr>
        <p:spPr>
          <a:xfrm>
            <a:off x="9172285" y="2712928"/>
            <a:ext cx="7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86B8A-9FE8-D4ED-D198-089AB0DE0F72}"/>
              </a:ext>
            </a:extLst>
          </p:cNvPr>
          <p:cNvSpPr txBox="1"/>
          <p:nvPr/>
        </p:nvSpPr>
        <p:spPr>
          <a:xfrm>
            <a:off x="6030184" y="4143688"/>
            <a:ext cx="7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AE1BA9-2304-2DEC-6BC0-14E4655DFC37}"/>
              </a:ext>
            </a:extLst>
          </p:cNvPr>
          <p:cNvSpPr txBox="1"/>
          <p:nvPr/>
        </p:nvSpPr>
        <p:spPr>
          <a:xfrm>
            <a:off x="6030184" y="5843352"/>
            <a:ext cx="107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PAIRED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8BC23-C77D-7CBD-1B63-51A067033206}"/>
              </a:ext>
            </a:extLst>
          </p:cNvPr>
          <p:cNvSpPr txBox="1"/>
          <p:nvPr/>
        </p:nvSpPr>
        <p:spPr>
          <a:xfrm>
            <a:off x="9097861" y="4143688"/>
            <a:ext cx="7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70A9F-D3F8-39E0-4B0C-20EC06260630}"/>
              </a:ext>
            </a:extLst>
          </p:cNvPr>
          <p:cNvSpPr txBox="1"/>
          <p:nvPr/>
        </p:nvSpPr>
        <p:spPr>
          <a:xfrm>
            <a:off x="9097861" y="5772824"/>
            <a:ext cx="107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TRIPS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14CEDD9-2660-5337-B030-3E28F7D4EBA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90932" y="5342218"/>
            <a:ext cx="1432891" cy="1371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E6A7A3-A367-A3AC-2202-E2CD33501E7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841685" y="5323060"/>
            <a:ext cx="1439855" cy="1371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5CEF55-E744-AE00-5AA6-698EF49B4F5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383983" y="3779543"/>
            <a:ext cx="1623913" cy="1371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86C069-0DEB-BE04-3B6E-F8B2CB48A67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783471" y="3827220"/>
            <a:ext cx="1504335" cy="1371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783F72C-94AF-BA9A-9C10-02E602CB3EF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451687" y="2103120"/>
            <a:ext cx="1410603" cy="137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BE4F26-E86B-2B1B-BE45-9C00443CAB6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92274" y="2034749"/>
            <a:ext cx="1538675" cy="1371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6FECE0B-20E5-0DD7-8C5D-856750096A0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811615" y="235676"/>
            <a:ext cx="159695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hape-vs-ran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57908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rgbClr val="1518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ISO PRIMER  ·  3 of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548640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E8EAED"/>
                </a:solidFill>
                <a:latin typeface="Segoe UI"/>
              </a:rPr>
              <a:t>Shape stays, the band slides — that's the game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86000"/>
            <a:ext cx="5486400" cy="4114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sz="1700" b="0">
                <a:solidFill>
                  <a:srgbClr val="E8EAED"/>
                </a:solidFill>
                <a:latin typeface="Segoe UI"/>
              </a:rPr>
              <a:t>The shape never changes. Sliding it changes WHERE it sits in each player's range.</a:t>
            </a:r>
          </a:p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600" b="0">
                <a:solidFill>
                  <a:srgbClr val="E8EAED"/>
                </a:solidFill>
                <a:latin typeface="Segoe UI"/>
              </a:rPr>
              <a:t>76x lives in the caller's range; slide it up to KQx and it's the opener's. Geometry fixed; strategy moves because the two ranges aren't rank-symmetric.</a:t>
            </a:r>
          </a:p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600" b="0">
                <a:solidFill>
                  <a:srgbClr val="9AA0A6"/>
                </a:solidFill>
                <a:latin typeface="Segoe UI"/>
              </a:rPr>
              <a:t>The dangler is nearly inert (pairing it tops out at bottom pair / bottom set). The cluster's slide is what moves strategy.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1">
                <a:solidFill>
                  <a:srgbClr val="F59E0B"/>
                </a:solidFill>
                <a:latin typeface="Segoe UI"/>
              </a:rPr>
              <a:t>Everything after this: watch one shape slide, watch the c-bet regime change.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the-sp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57908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rgbClr val="1518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THE EXPERIMENT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548640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3000" b="1">
                <a:solidFill>
                  <a:srgbClr val="E8EAED"/>
                </a:solidFill>
                <a:latin typeface="Segoe UI"/>
              </a:rPr>
              <a:t>The spot — held constant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86000"/>
            <a:ext cx="5486400" cy="4114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800" b="0">
                <a:solidFill>
                  <a:srgbClr val="E8EAED"/>
                </a:solidFill>
                <a:latin typeface="Segoe UI"/>
              </a:rPr>
              <a:t>UTG...BTN opens, BB calls, flop, BB checks, hero decides.</a:t>
            </a:r>
          </a:p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700" b="0">
                <a:solidFill>
                  <a:srgbClr val="E8EAED"/>
                </a:solidFill>
                <a:latin typeface="Segoe UI"/>
              </a:rPr>
              <a:t>g0 connected + low dangler (76x -&gt; AKx), rainbow, 40bb.</a:t>
            </a:r>
          </a:p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sz="1600" b="0">
                <a:solidFill>
                  <a:srgbClr val="9AA0A6"/>
                </a:solidFill>
                <a:latin typeface="Segoe UI"/>
              </a:rPr>
              <a:t>One node — flop c-bet after BB checks. Everything else held constant so the slide is the only variable.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500" b="0">
                <a:solidFill>
                  <a:srgbClr val="2DD4BF"/>
                </a:solidFill>
                <a:latin typeface="Segoe UI"/>
              </a:rPr>
              <a:t>All numbers = GTO Wizard solves.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377440"/>
            <a:ext cx="9418320" cy="21031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sz="3600" b="1">
                <a:solidFill>
                  <a:srgbClr val="E8EAED"/>
                </a:solidFill>
                <a:latin typeface="Segoe UI"/>
              </a:rPr>
              <a:t>“You c-bet small with your whole range on these boards.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sz="3600" b="1">
                <a:solidFill>
                  <a:srgbClr val="F59E0B"/>
                </a:solidFill>
                <a:latin typeface="Segoe UI"/>
              </a:rPr>
              <a:t>That's GTO… right?”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937760"/>
            <a:ext cx="94183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sz="1400" b="0">
                <a:solidFill>
                  <a:srgbClr val="9AA0A6"/>
                </a:solidFill>
                <a:latin typeface="Segoe UI"/>
              </a:rPr>
              <a:t>Poll the room. Don't answer yet.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THE BAND SLIDE  ·  40bb, UTG vs BB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2800" b="1">
                <a:solidFill>
                  <a:srgbClr val="E8EAED"/>
                </a:solidFill>
                <a:latin typeface="Segoe UI"/>
              </a:rPr>
              <a:t>It's not a dial — it's a valley with regimes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40080" y="1737360"/>
          <a:ext cx="1088136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603504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300" b="0">
                <a:solidFill>
                  <a:srgbClr val="9AA0A6"/>
                </a:solidFill>
                <a:latin typeface="Segoe UI"/>
              </a:rPr>
              <a:t>GTOW-observed. The cluster climbs left-&gt;right; check% spikes then collapses.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READ THE CURVE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2800" b="1">
                <a:solidFill>
                  <a:srgbClr val="E8EAED"/>
                </a:solidFill>
                <a:latin typeface="Segoe UI"/>
              </a:rPr>
              <a:t>The strategy changes KIND, not just degree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920240"/>
            <a:ext cx="3566160" cy="3291840"/>
          </a:xfrm>
          <a:prstGeom prst="rect">
            <a:avLst/>
          </a:prstGeom>
          <a:solidFill>
            <a:srgbClr val="1F2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4400" y="2194560"/>
            <a:ext cx="3017520" cy="2743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sz="2000" b="1">
                <a:solidFill>
                  <a:srgbClr val="E8EAED"/>
                </a:solidFill>
                <a:latin typeface="Segoe UI"/>
              </a:rPr>
              <a:t>762  ·  872  ·  982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sz="1600" b="1">
                <a:solidFill>
                  <a:srgbClr val="F59E0B"/>
                </a:solidFill>
                <a:latin typeface="Segoe UI"/>
              </a:rPr>
              <a:t>SITUATIONAL / POLAR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0">
                <a:solidFill>
                  <a:srgbClr val="E8EAED"/>
                </a:solidFill>
                <a:latin typeface="Segoe UI"/>
              </a:rPr>
              <a:t>Huge check. The board lives in BB's range — you don't own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840" y="1920240"/>
            <a:ext cx="3566160" cy="3291840"/>
          </a:xfrm>
          <a:prstGeom prst="rect">
            <a:avLst/>
          </a:prstGeom>
          <a:solidFill>
            <a:srgbClr val="1F2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709160" y="2194560"/>
            <a:ext cx="3017520" cy="2743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sz="2000" b="1">
                <a:solidFill>
                  <a:srgbClr val="E8EAED"/>
                </a:solidFill>
                <a:latin typeface="Segoe UI"/>
              </a:rPr>
              <a:t>T92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sz="1600" b="1">
                <a:solidFill>
                  <a:srgbClr val="9AA0A6"/>
                </a:solidFill>
                <a:latin typeface="Segoe UI"/>
              </a:rPr>
              <a:t>TRANSITION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0">
                <a:solidFill>
                  <a:srgbClr val="E8EAED"/>
                </a:solidFill>
                <a:latin typeface="Segoe UI"/>
              </a:rPr>
              <a:t>The regime is flipping underneath you.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1920240"/>
            <a:ext cx="3566160" cy="3291840"/>
          </a:xfrm>
          <a:prstGeom prst="rect">
            <a:avLst/>
          </a:prstGeom>
          <a:solidFill>
            <a:srgbClr val="1F2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503920" y="2194560"/>
            <a:ext cx="3017520" cy="2743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sz="2000" b="1">
                <a:solidFill>
                  <a:srgbClr val="E8EAED"/>
                </a:solidFill>
                <a:latin typeface="Segoe UI"/>
              </a:rPr>
              <a:t>JT2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sz="1600" b="1">
                <a:solidFill>
                  <a:srgbClr val="2DD4BF"/>
                </a:solidFill>
                <a:latin typeface="Segoe UI"/>
              </a:rPr>
              <a:t>RANGE-BET FLOOR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0">
                <a:solidFill>
                  <a:srgbClr val="E8EAED"/>
                </a:solidFill>
                <a:latin typeface="Segoe UI"/>
              </a:rPr>
              <a:t>Check ~0. Your range smashes — bet it all, small.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114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400" b="1">
                <a:solidFill>
                  <a:srgbClr val="2DD4BF"/>
                </a:solidFill>
                <a:latin typeface="Segoe UI"/>
              </a:rPr>
              <a:t>ZOOM  ·  THE LOW BOARDS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686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2800" b="1" dirty="0">
                <a:solidFill>
                  <a:srgbClr val="E8EAED"/>
                </a:solidFill>
                <a:latin typeface="Segoe UI"/>
              </a:rPr>
              <a:t>Low = barbell (982, UTG, 40bb)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08735"/>
              </p:ext>
            </p:extLst>
          </p:nvPr>
        </p:nvGraphicFramePr>
        <p:xfrm>
          <a:off x="640080" y="1737360"/>
          <a:ext cx="5089601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603504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sz="1300" b="0">
                <a:solidFill>
                  <a:srgbClr val="9AA0A6"/>
                </a:solidFill>
                <a:latin typeface="Segoe UI"/>
              </a:rPr>
              <a:t>Fat ends, hollow middle. Overbet the value + selected bluffs, check the rest. No middle. (GTOW-observed)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23913-3540-7C7B-2C64-E564378B0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85" y="1691640"/>
            <a:ext cx="5243444" cy="3988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984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Tal McMahon</cp:lastModifiedBy>
  <cp:revision>4</cp:revision>
  <dcterms:created xsi:type="dcterms:W3CDTF">2013-01-27T09:14:16Z</dcterms:created>
  <dcterms:modified xsi:type="dcterms:W3CDTF">2026-05-19T22:30:34Z</dcterms:modified>
  <cp:category/>
</cp:coreProperties>
</file>