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E10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377440"/>
            <a:ext cx="10972800" cy="13716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7200" b="1">
                <a:solidFill>
                  <a:srgbClr val="EEF2F7"/>
                </a:solidFill>
                <a:latin typeface="Calibri"/>
              </a:rPr>
              <a:t>Loose Is Just Loose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3749039"/>
            <a:ext cx="10972800" cy="6400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800" b="0">
                <a:solidFill>
                  <a:srgbClr val="3DE0A8"/>
                </a:solidFill>
                <a:latin typeface="Calibri"/>
              </a:rPr>
              <a:t>Why your HUD stats are lying to you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4937760"/>
            <a:ext cx="1097280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600" b="0">
                <a:solidFill>
                  <a:srgbClr val="8A93A8"/>
                </a:solidFill>
                <a:latin typeface="Calibri"/>
              </a:rPr>
              <a:t>1,076 players · 3 ACR tournament DBs · decile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21792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200" b="0">
                <a:solidFill>
                  <a:srgbClr val="8A93A8"/>
                </a:solidFill>
                <a:latin typeface="Calibri"/>
              </a:rPr>
              <a:t>ClarityPoker — 2026-04-21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E10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65760"/>
            <a:ext cx="1097280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200" b="1">
                <a:solidFill>
                  <a:srgbClr val="EEF2F7"/>
                </a:solidFill>
                <a:latin typeface="Calibri"/>
              </a:rPr>
              <a:t>What DOES work for villain reads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1097280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800" b="0">
                <a:solidFill>
                  <a:srgbClr val="8A93A8"/>
                </a:solidFill>
                <a:latin typeface="Calibri"/>
              </a:rPr>
              <a:t>Stats in PAIRS, not in isolation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65760" y="1828800"/>
          <a:ext cx="114300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3810000"/>
                <a:gridCol w="3810000"/>
              </a:tblGrid>
              <a:tr h="587828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Stat combo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What it means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Exploit action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</a:tr>
              <a:tr h="587828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VPIP high + WSD low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Calling station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Thin value. Don't bluff.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587828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VPIP high + WSD high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Real LAG winner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Pot control. Respect aggression.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587828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Gap wide + 3-bet low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Flatter losing style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Steal wide. C-bet dry boards.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587828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Gap wide + 3-bet high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Aggressive bluff-3-better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Tighten opens. 4-bet light.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587828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Fold-to-CBet &lt; 45%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Station on defense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Value every flop. No bluffs.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587832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F-CBet &gt; 60% + F-3B &gt; 80%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Paper tiger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3-bet relentlessly.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E10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65760"/>
            <a:ext cx="1097280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600" b="1">
                <a:solidFill>
                  <a:srgbClr val="EEF2F7"/>
                </a:solidFill>
                <a:latin typeface="Calibri"/>
              </a:rPr>
              <a:t>The pool signature everyone shares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1097280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800" b="0">
                <a:solidFill>
                  <a:srgbClr val="8A93A8"/>
                </a:solidFill>
                <a:latin typeface="Calibri"/>
              </a:rPr>
              <a:t>This one changes how you should play TODAY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10058400" cy="9144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200" b="0">
                <a:solidFill>
                  <a:srgbClr val="EEF2F7"/>
                </a:solidFill>
                <a:latin typeface="Calibri"/>
              </a:rPr>
              <a:t>Fold-to-3Bet% across every decile: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2834640"/>
          <a:ext cx="1124712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2465"/>
                <a:gridCol w="1022465"/>
                <a:gridCol w="1022465"/>
                <a:gridCol w="1022465"/>
                <a:gridCol w="1022465"/>
                <a:gridCol w="1022465"/>
                <a:gridCol w="1022465"/>
                <a:gridCol w="1022465"/>
                <a:gridCol w="1022465"/>
                <a:gridCol w="1022465"/>
                <a:gridCol w="1022470"/>
              </a:tblGrid>
              <a:tr h="594360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D1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D2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D3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D4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D5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D6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D7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D8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D9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D10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Solver target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</a:tr>
              <a:tr h="594360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69.4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73.8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75.1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72.5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77.1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79.7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76.4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76.3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74.7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71.5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55-65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31520" y="4389120"/>
            <a:ext cx="10515600" cy="22860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000" b="0">
                <a:solidFill>
                  <a:srgbClr val="EEF2F7"/>
                </a:solidFill>
                <a:latin typeface="Calibri"/>
              </a:rPr>
              <a:t>Every decile is OVER-FOLDING to 3-bets vs solver targets.
The entire pool — losers, break-evens, AND winners —
is a 3-bet exploit.
If you're not 3-betting aggressively, you're leaving
money on the table across the whole skill spectrum.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E10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914400"/>
            <a:ext cx="10972800" cy="9144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3200" b="1">
                <a:solidFill>
                  <a:srgbClr val="3DE0A8"/>
                </a:solidFill>
                <a:latin typeface="Calibri"/>
              </a:rPr>
              <a:t>The reframe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332720" cy="9144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4000" b="1">
                <a:solidFill>
                  <a:srgbClr val="EEF2F7"/>
                </a:solidFill>
                <a:latin typeface="Calibri"/>
              </a:rPr>
              <a:t>VPIP is a speedometer.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291840"/>
            <a:ext cx="10332720" cy="9144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600" b="0">
                <a:solidFill>
                  <a:srgbClr val="8A93A8"/>
                </a:solidFill>
                <a:latin typeface="Calibri"/>
              </a:rPr>
              <a:t>It tells you how fast.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389120"/>
            <a:ext cx="10332720" cy="9144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4000" b="1">
                <a:solidFill>
                  <a:srgbClr val="3DE0A8"/>
                </a:solidFill>
                <a:latin typeface="Calibri"/>
              </a:rPr>
              <a:t>WSD is the GPS.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5394960"/>
            <a:ext cx="10332720" cy="9144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600" b="0">
                <a:solidFill>
                  <a:srgbClr val="8A93A8"/>
                </a:solidFill>
                <a:latin typeface="Calibri"/>
              </a:rPr>
              <a:t>It tells you where you're going.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E10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65760"/>
            <a:ext cx="1097280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600" b="1">
                <a:solidFill>
                  <a:srgbClr val="EEF2F7"/>
                </a:solidFill>
                <a:latin typeface="Calibri"/>
              </a:rPr>
              <a:t>Takeaways for the study group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55448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2000">
                <a:solidFill>
                  <a:srgbClr val="EEF2F7"/>
                </a:solidFill>
                <a:latin typeface="Calibri"/>
              </a:rPr>
              <a:t>•  Stop describing villains with frequencies alone — it's style, not skill.</a:t>
            </a:r>
          </a:p>
          <a:p>
            <a:pPr>
              <a:spcAft>
                <a:spcPts val="600"/>
              </a:spcAft>
            </a:pPr>
            <a:r>
              <a:rPr sz="2000">
                <a:solidFill>
                  <a:srgbClr val="EEF2F7"/>
                </a:solidFill>
                <a:latin typeface="Calibri"/>
              </a:rPr>
              <a:t>•  Pair stats for real reads. VPIP × WSD. Gap × 3-bet. Fold-to-CBet × F-3B.</a:t>
            </a:r>
          </a:p>
          <a:p>
            <a:pPr>
              <a:spcAft>
                <a:spcPts val="600"/>
              </a:spcAft>
            </a:pPr>
            <a:r>
              <a:rPr sz="2000">
                <a:solidFill>
                  <a:srgbClr val="EEF2F7"/>
                </a:solidFill>
                <a:latin typeface="Calibri"/>
              </a:rPr>
              <a:t>•  Watch WSD if you can only watch one number.</a:t>
            </a:r>
          </a:p>
          <a:p>
            <a:pPr>
              <a:spcAft>
                <a:spcPts val="600"/>
              </a:spcAft>
            </a:pPr>
            <a:r>
              <a:rPr sz="2000">
                <a:solidFill>
                  <a:srgbClr val="EEF2F7"/>
                </a:solidFill>
                <a:latin typeface="Calibri"/>
              </a:rPr>
              <a:t>•  Your VPIP target is wrong — doesn't matter what it is.</a:t>
            </a:r>
          </a:p>
          <a:p>
            <a:pPr>
              <a:spcAft>
                <a:spcPts val="600"/>
              </a:spcAft>
            </a:pPr>
            <a:r>
              <a:rPr sz="2000">
                <a:solidFill>
                  <a:srgbClr val="EEF2F7"/>
                </a:solidFill>
                <a:latin typeface="Calibri"/>
              </a:rPr>
              <a:t>•  Range composition is the coaching axis, not frequency.</a:t>
            </a:r>
          </a:p>
          <a:p>
            <a:pPr>
              <a:spcAft>
                <a:spcPts val="600"/>
              </a:spcAft>
            </a:pPr>
            <a:r>
              <a:rPr sz="2000">
                <a:solidFill>
                  <a:srgbClr val="EEF2F7"/>
                </a:solidFill>
                <a:latin typeface="Calibri"/>
              </a:rPr>
              <a:t>•  3-bet more. The whole pool is over-folding.</a:t>
            </a:r>
          </a:p>
          <a:p>
            <a:pPr>
              <a:spcAft>
                <a:spcPts val="600"/>
              </a:spcAft>
            </a:pPr>
            <a:r>
              <a:rPr sz="2000">
                <a:solidFill>
                  <a:srgbClr val="EEF2F7"/>
                </a:solidFill>
                <a:latin typeface="Calibri"/>
              </a:rPr>
              <a:t>•  Loose is just loose. Passive is just passive.</a:t>
            </a:r>
          </a:p>
          <a:p>
            <a:pPr>
              <a:spcAft>
                <a:spcPts val="600"/>
              </a:spcAft>
            </a:pPr>
            <a:r>
              <a:rPr sz="2000">
                <a:solidFill>
                  <a:srgbClr val="EEF2F7"/>
                </a:solidFill>
                <a:latin typeface="Calibri"/>
              </a:rPr>
              <a:t>•  Good or bad comes from WSD and what hands fill the range.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E10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65760"/>
            <a:ext cx="1097280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600" b="1">
                <a:solidFill>
                  <a:srgbClr val="EEF2F7"/>
                </a:solidFill>
                <a:latin typeface="Calibri"/>
              </a:rPr>
              <a:t>What we've been told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1097280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800" b="0">
                <a:solidFill>
                  <a:srgbClr val="8A93A8"/>
                </a:solidFill>
                <a:latin typeface="Calibri"/>
              </a:rPr>
              <a:t>HUD stats worship — the standard poker-study gospel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2200">
                <a:solidFill>
                  <a:srgbClr val="EEF2F7"/>
                </a:solidFill>
                <a:latin typeface="Calibri"/>
              </a:rPr>
              <a:t>•  VPIP high → loose → bad player</a:t>
            </a:r>
          </a:p>
          <a:p>
            <a:pPr>
              <a:spcAft>
                <a:spcPts val="600"/>
              </a:spcAft>
            </a:pPr>
            <a:r>
              <a:rPr sz="2200">
                <a:solidFill>
                  <a:srgbClr val="EEF2F7"/>
                </a:solidFill>
                <a:latin typeface="Calibri"/>
              </a:rPr>
              <a:t>•  PFR low → passive → bad player</a:t>
            </a:r>
          </a:p>
          <a:p>
            <a:pPr>
              <a:spcAft>
                <a:spcPts val="600"/>
              </a:spcAft>
            </a:pPr>
            <a:r>
              <a:rPr sz="2200">
                <a:solidFill>
                  <a:srgbClr val="EEF2F7"/>
                </a:solidFill>
                <a:latin typeface="Calibri"/>
              </a:rPr>
              <a:t>•  Fold-to-3Bet high → tight → pays attention (good)</a:t>
            </a:r>
          </a:p>
          <a:p>
            <a:pPr>
              <a:spcAft>
                <a:spcPts val="600"/>
              </a:spcAft>
            </a:pPr>
            <a:r>
              <a:rPr sz="2200">
                <a:solidFill>
                  <a:srgbClr val="EEF2F7"/>
                </a:solidFill>
                <a:latin typeface="Calibri"/>
              </a:rPr>
              <a:t>•  AF low → weak → exploitable</a:t>
            </a:r>
          </a:p>
          <a:p>
            <a:pPr>
              <a:spcAft>
                <a:spcPts val="600"/>
              </a:spcAft>
            </a:pPr>
            <a:r>
              <a:rPr sz="2200">
                <a:solidFill>
                  <a:srgbClr val="EEF2F7"/>
                </a:solidFill>
                <a:latin typeface="Calibri"/>
              </a:rPr>
              <a:t>•  Wide gap (VPIP−PFR) → flatter → losing</a:t>
            </a:r>
          </a:p>
          <a:p>
            <a:pPr>
              <a:spcAft>
                <a:spcPts val="600"/>
              </a:spcAft>
            </a:pPr>
            <a:r>
              <a:rPr sz="2200">
                <a:solidFill>
                  <a:srgbClr val="EEF2F7"/>
                </a:solidFill>
                <a:latin typeface="Calibri"/>
              </a:rPr>
              <a:t/>
            </a:r>
          </a:p>
          <a:p>
            <a:pPr>
              <a:spcAft>
                <a:spcPts val="600"/>
              </a:spcAft>
            </a:pPr>
            <a:r>
              <a:rPr sz="2200">
                <a:solidFill>
                  <a:srgbClr val="EEF2F7"/>
                </a:solidFill>
                <a:latin typeface="Calibri"/>
              </a:rPr>
              <a:t>•  Every stat is a verdict. Every number tells you the skill.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E10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65760"/>
            <a:ext cx="1097280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600" b="1">
                <a:solidFill>
                  <a:srgbClr val="EEF2F7"/>
                </a:solidFill>
                <a:latin typeface="Calibri"/>
              </a:rPr>
              <a:t>The sample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1097280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800" b="0">
                <a:solidFill>
                  <a:srgbClr val="8A93A8"/>
                </a:solidFill>
                <a:latin typeface="Calibri"/>
              </a:rPr>
              <a:t>Real data, not textbook theory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2200">
                <a:solidFill>
                  <a:srgbClr val="EEF2F7"/>
                </a:solidFill>
                <a:latin typeface="Calibri"/>
              </a:rPr>
              <a:t>•  3 tournament-player PokerTracker 4 databases</a:t>
            </a:r>
          </a:p>
          <a:p>
            <a:pPr>
              <a:spcAft>
                <a:spcPts val="600"/>
              </a:spcAft>
            </a:pPr>
            <a:r>
              <a:rPr sz="2200">
                <a:solidFill>
                  <a:srgbClr val="EEF2F7"/>
                </a:solidFill>
                <a:latin typeface="Calibri"/>
              </a:rPr>
              <a:t>•  bassguy + 2 uploaded friend DBs (ACR)</a:t>
            </a:r>
          </a:p>
          <a:p>
            <a:pPr>
              <a:spcAft>
                <a:spcPts val="600"/>
              </a:spcAft>
            </a:pPr>
            <a:r>
              <a:rPr sz="2200">
                <a:solidFill>
                  <a:srgbClr val="EEF2F7"/>
                </a:solidFill>
                <a:latin typeface="Calibri"/>
              </a:rPr>
              <a:t>•  1,076 unique player names with ≥1,000 combined hands</a:t>
            </a:r>
          </a:p>
          <a:p>
            <a:pPr>
              <a:spcAft>
                <a:spcPts val="600"/>
              </a:spcAft>
            </a:pPr>
            <a:r>
              <a:rPr sz="2200">
                <a:solidFill>
                  <a:srgbClr val="EEF2F7"/>
                </a:solidFill>
                <a:latin typeface="Calibri"/>
              </a:rPr>
              <a:t>•  Deduped by player_name so shared hands don't double-count</a:t>
            </a:r>
          </a:p>
          <a:p>
            <a:pPr>
              <a:spcAft>
                <a:spcPts val="600"/>
              </a:spcAft>
            </a:pPr>
            <a:r>
              <a:rPr sz="2200">
                <a:solidFill>
                  <a:srgbClr val="EEF2F7"/>
                </a:solidFill>
                <a:latin typeface="Calibri"/>
              </a:rPr>
              <a:t>•  bb/100 measured from tourney_cache (pre-normalized by BB size)</a:t>
            </a:r>
          </a:p>
          <a:p>
            <a:pPr>
              <a:spcAft>
                <a:spcPts val="600"/>
              </a:spcAft>
            </a:pPr>
            <a:r>
              <a:rPr sz="2200">
                <a:solidFill>
                  <a:srgbClr val="EEF2F7"/>
                </a:solidFill>
                <a:latin typeface="Calibri"/>
              </a:rPr>
              <a:t>•  Players sorted by bb/100 and split into 10 equal deciles</a:t>
            </a:r>
          </a:p>
          <a:p>
            <a:pPr>
              <a:spcAft>
                <a:spcPts val="600"/>
              </a:spcAft>
            </a:pPr>
            <a:r>
              <a:rPr sz="2200">
                <a:solidFill>
                  <a:srgbClr val="EEF2F7"/>
                </a:solidFill>
                <a:latin typeface="Calibri"/>
              </a:rPr>
              <a:t>•  D1 = worst 10% · D5 = break-even middle · D10 = top 10%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E10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65760"/>
            <a:ext cx="1097280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600" b="1">
                <a:solidFill>
                  <a:srgbClr val="EEF2F7"/>
                </a:solidFill>
                <a:latin typeface="Calibri"/>
              </a:rPr>
              <a:t>What the deciles actually look like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1097280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800" b="0">
                <a:solidFill>
                  <a:srgbClr val="8A93A8"/>
                </a:solidFill>
                <a:latin typeface="Calibri"/>
              </a:rPr>
              <a:t>(winners vs losers, side by side)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65760" y="1737360"/>
          <a:ext cx="114300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143000"/>
                <a:gridCol w="1143000"/>
                <a:gridCol w="1143000"/>
                <a:gridCol w="1143000"/>
                <a:gridCol w="1143000"/>
                <a:gridCol w="1143000"/>
                <a:gridCol w="1143000"/>
                <a:gridCol w="1143000"/>
                <a:gridCol w="1143000"/>
              </a:tblGrid>
              <a:tr h="382385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Dec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bb/100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VPIP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PFR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Gap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3Bet%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F-3B%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WTSD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WSD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WSD−WTSD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</a:tr>
              <a:tr h="382385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D1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-44.7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28.1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12.8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15.2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6.4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69.4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44.4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46.2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+1.9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</a:tr>
              <a:tr h="382385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D2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-17.1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24.4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12.4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11.9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6.4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74.4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45.2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48.4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+3.2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382385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D3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-9.5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23.8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13.2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10.7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6.7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75.2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47.8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49.8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+2.0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382385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D4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-4.4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23.1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13.5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9.7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6.8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76.8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48.4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51.8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+3.4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382385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D5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+0.3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22.2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13.5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8.7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6.8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77.1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49.0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52.3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+3.4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</a:tr>
              <a:tr h="382385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D6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+4.5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22.4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14.4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8.0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7.2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76.3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48.2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53.1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+4.9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382385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D7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+9.3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22.7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14.4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8.3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7.2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75.6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47.3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53.1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+5.8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382385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D8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+15.2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23.6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14.6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9.0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7.2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76.6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46.4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53.8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+7.4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382385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D9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+23.2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24.6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13.9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10.7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6.9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74.7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43.8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54.7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+10.9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382390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D10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+45.3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26.5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14.1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12.4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6.8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72.1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42.7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54.2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+11.5</a:t>
                      </a:r>
                    </a:p>
                  </a:txBody>
                  <a:tcPr>
                    <a:solidFill>
                      <a:srgbClr val="FFCE3B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48640" y="6126480"/>
            <a:ext cx="1097280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200" b="0">
                <a:solidFill>
                  <a:srgbClr val="8A93A8"/>
                </a:solidFill>
                <a:latin typeface="Calibri"/>
              </a:rPr>
              <a:t>Highlighted: D1 worst · D5 break-even · D10 best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E10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65760"/>
            <a:ext cx="1097280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600" b="1">
                <a:solidFill>
                  <a:srgbClr val="EEF2F7"/>
                </a:solidFill>
                <a:latin typeface="Calibri"/>
              </a:rPr>
              <a:t>VPIP doesn't predict winning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1097280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800" b="0">
                <a:solidFill>
                  <a:srgbClr val="8A93A8"/>
                </a:solidFill>
                <a:latin typeface="Calibri"/>
              </a:rPr>
              <a:t>Look at the U-shape.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31520" y="1920240"/>
          <a:ext cx="54864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</a:tblGrid>
              <a:tr h="685800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Player type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VPIP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</a:tr>
              <a:tr h="685800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D1 — losers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28.1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685800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D5 — break-even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22.2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685800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D10 — winners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26.5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83680" y="1920240"/>
            <a:ext cx="5029200" cy="45720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000" b="0">
                <a:solidFill>
                  <a:srgbClr val="EEF2F7"/>
                </a:solidFill>
                <a:latin typeface="Calibri"/>
              </a:rPr>
              <a:t>Top winners play LOOSER than the
break-even middle.
A villain at 28 VPIP could be:
   · a D1 losing station, OR
   · a D10 winning LAG
VPIP alone cannot tell you which.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E10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65760"/>
            <a:ext cx="1097280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600" b="1">
                <a:solidFill>
                  <a:srgbClr val="EEF2F7"/>
                </a:solidFill>
                <a:latin typeface="Calibri"/>
              </a:rPr>
              <a:t>None of the solo stats 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1097280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800" b="0">
                <a:solidFill>
                  <a:srgbClr val="8A93A8"/>
                </a:solidFill>
                <a:latin typeface="Calibri"/>
              </a:rPr>
              <a:t>U-shape or flat across the whole pool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0" y="1828800"/>
          <a:ext cx="77724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/>
                <a:gridCol w="1554480"/>
                <a:gridCol w="1554480"/>
                <a:gridCol w="1554480"/>
                <a:gridCol w="1554480"/>
              </a:tblGrid>
              <a:tr h="496388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Stat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D1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D5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D10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Pattern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</a:tr>
              <a:tr h="496388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VPIP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28.1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22.2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26.5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U-shape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496388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PFR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12.8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13.5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14.1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nearly flat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496388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Gap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15.2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8.7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12.4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U-shape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496388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3-Bet %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6.4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6.8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6.8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flat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496388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Fold-to-3Bet %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69.4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77.1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72.1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inverse U-shape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496392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Limp %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6.7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4.7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5.2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U-shape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31520" y="566928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2200" b="1">
                <a:solidFill>
                  <a:srgbClr val="3DE0A8"/>
                </a:solidFill>
                <a:latin typeface="Calibri"/>
              </a:rPr>
              <a:t>"How often they do it" is style. Not skill.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E10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65760"/>
            <a:ext cx="1097280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600" b="1">
                <a:solidFill>
                  <a:srgbClr val="EEF2F7"/>
                </a:solidFill>
                <a:latin typeface="Calibri"/>
              </a:rPr>
              <a:t>The one stat that IS monotonic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1097280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800" b="0">
                <a:solidFill>
                  <a:srgbClr val="8A93A8"/>
                </a:solidFill>
                <a:latin typeface="Calibri"/>
              </a:rPr>
              <a:t>WSD — won-at-showdown %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31520" y="1920240"/>
          <a:ext cx="54864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</a:tblGrid>
              <a:tr h="585216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Dec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bb/100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WSD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</a:tr>
              <a:tr h="585216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D1 losers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-44.7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46.2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585216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D5 mid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+0.3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52.3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585216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D7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+9.3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53.1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585216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D10 winners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+45.3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54.2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83680" y="1920240"/>
            <a:ext cx="5029200" cy="45720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800" b="0">
                <a:solidFill>
                  <a:srgbClr val="EEF2F7"/>
                </a:solidFill>
                <a:latin typeface="Calibri"/>
              </a:rPr>
              <a:t>7 of 9 decile steps go UP.
+8 points D1 → D10.
If you can only watch one
HUD stat, watch WSD.
A villain at WSD ≥ 54
is almost certainly a winner.
A villain at WSD &lt; 50
is almost certainly a loser —
regardless of their VPIP.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E10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65760"/>
            <a:ext cx="1097280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600" b="1">
                <a:solidFill>
                  <a:srgbClr val="EEF2F7"/>
                </a:solidFill>
                <a:latin typeface="Calibri"/>
              </a:rPr>
              <a:t>WSD − WTSD: the compound signal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1097280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800" b="0">
                <a:solidFill>
                  <a:srgbClr val="8A93A8"/>
                </a:solidFill>
                <a:latin typeface="Calibri"/>
              </a:rPr>
              <a:t>The gap between 'how often I show down' and 'how often I win there'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1920240"/>
          <a:ext cx="100584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/>
                <a:gridCol w="2011680"/>
                <a:gridCol w="2011680"/>
                <a:gridCol w="2011680"/>
                <a:gridCol w="2011680"/>
              </a:tblGrid>
              <a:tr h="594360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Dec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bb/100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WTSD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WSD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WSD−WTSD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</a:tr>
              <a:tr h="594360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D1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-44.7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44.4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46.2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+1.9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594360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D5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+0.3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49.0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52.3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+3.4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594360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D10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+45.3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42.7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54.2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+11.5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31520" y="4572000"/>
            <a:ext cx="10515600" cy="18288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2000" b="0">
                <a:solidFill>
                  <a:srgbClr val="EEF2F7"/>
                </a:solidFill>
                <a:latin typeface="Calibri"/>
              </a:rPr>
              <a:t>8 of 9 decile steps UP. +9.6 from worst to best.
Losers bring junk to showdown. Winners are selective.
Break-evens over-attend showdown with mediocre hands.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E10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65760"/>
            <a:ext cx="10972800" cy="8229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3600" b="1">
                <a:solidFill>
                  <a:srgbClr val="EEF2F7"/>
                </a:solidFill>
                <a:latin typeface="Calibri"/>
              </a:rPr>
              <a:t>Composition, not frequency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1097280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l"/>
            <a:r>
              <a:rPr sz="1800" b="0">
                <a:solidFill>
                  <a:srgbClr val="8A93A8"/>
                </a:solidFill>
                <a:latin typeface="Calibri"/>
              </a:rPr>
              <a:t>Two players at 28 VPIP — same number, opposite play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48640" y="1920240"/>
          <a:ext cx="109728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3657600"/>
                <a:gridCol w="3657600"/>
              </a:tblGrid>
              <a:tr h="731520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/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D1 losing rec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400" b="1">
                          <a:solidFill>
                            <a:srgbClr val="0E1018"/>
                          </a:solidFill>
                          <a:latin typeface="Calibri"/>
                        </a:rPr>
                        <a:t>D10 winning reg</a:t>
                      </a:r>
                    </a:p>
                  </a:txBody>
                  <a:tcPr>
                    <a:solidFill>
                      <a:srgbClr val="3DE0A8"/>
                    </a:solidFill>
                  </a:tcPr>
                </a:tc>
              </a:tr>
              <a:tr h="731520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VPIP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731520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Opens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JTo, QTo, A9o, K9o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K9s, 87s, 65s, T8s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731520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3-bet bluffs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A8o, A9o, 98o, 54s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K2s, Q5s, 65s, A6s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  <a:tr h="731520">
                <a:tc>
                  <a:txBody>
                    <a:bodyPr lIns="54864" rIns="54864" tIns="27432" bIns="27432"/>
                    <a:lstStyle/>
                    <a:p>
                      <a:pPr algn="l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Calls 3-bet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AJo, ATo, KJo, A9o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  <a:tc>
                  <a:txBody>
                    <a:bodyPr lIns="54864" rIns="54864" tIns="27432" bIns="27432"/>
                    <a:lstStyle/>
                    <a:p>
                      <a:pPr algn="ctr"/>
                      <a:r>
                        <a:rPr sz="1300" b="0">
                          <a:solidFill>
                            <a:srgbClr val="EEF2F7"/>
                          </a:solidFill>
                          <a:latin typeface="Calibri"/>
                        </a:rPr>
                        <a:t>22-TT, 87s, 76s, T8s</a:t>
                      </a:r>
                    </a:p>
                  </a:txBody>
                  <a:tcPr>
                    <a:solidFill>
                      <a:srgbClr val="1A1F2E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48640" y="5852160"/>
            <a:ext cx="1097280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/>
            <a:r>
              <a:rPr sz="1800" b="1">
                <a:solidFill>
                  <a:srgbClr val="3DE0A8"/>
                </a:solidFill>
                <a:latin typeface="Calibri"/>
              </a:rPr>
              <a:t>Same VPIP number. Different hand composition. Opposite outcomes.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